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73" r:id="rId2"/>
    <p:sldId id="262" r:id="rId3"/>
    <p:sldId id="324" r:id="rId4"/>
    <p:sldId id="333" r:id="rId5"/>
    <p:sldId id="284" r:id="rId6"/>
    <p:sldId id="315" r:id="rId7"/>
    <p:sldId id="316" r:id="rId8"/>
    <p:sldId id="330" r:id="rId9"/>
    <p:sldId id="334" r:id="rId10"/>
    <p:sldId id="335" r:id="rId11"/>
    <p:sldId id="336" r:id="rId12"/>
    <p:sldId id="320" r:id="rId13"/>
    <p:sldId id="337" r:id="rId14"/>
    <p:sldId id="338" r:id="rId15"/>
    <p:sldId id="339" r:id="rId16"/>
    <p:sldId id="280" r:id="rId17"/>
    <p:sldId id="344" r:id="rId18"/>
    <p:sldId id="345" r:id="rId19"/>
    <p:sldId id="348" r:id="rId20"/>
    <p:sldId id="349" r:id="rId21"/>
    <p:sldId id="350" r:id="rId22"/>
    <p:sldId id="291" r:id="rId23"/>
    <p:sldId id="351" r:id="rId24"/>
    <p:sldId id="292" r:id="rId25"/>
    <p:sldId id="352" r:id="rId26"/>
    <p:sldId id="353" r:id="rId27"/>
    <p:sldId id="354" r:id="rId28"/>
    <p:sldId id="355" r:id="rId29"/>
    <p:sldId id="356" r:id="rId30"/>
    <p:sldId id="300" r:id="rId31"/>
    <p:sldId id="311" r:id="rId32"/>
    <p:sldId id="358" r:id="rId33"/>
    <p:sldId id="362" r:id="rId34"/>
    <p:sldId id="302" r:id="rId35"/>
    <p:sldId id="359" r:id="rId36"/>
    <p:sldId id="305" r:id="rId37"/>
    <p:sldId id="306" r:id="rId38"/>
    <p:sldId id="325" r:id="rId39"/>
    <p:sldId id="360" r:id="rId40"/>
    <p:sldId id="361" r:id="rId41"/>
    <p:sldId id="327" r:id="rId42"/>
    <p:sldId id="328" r:id="rId43"/>
    <p:sldId id="272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240"/>
    <a:srgbClr val="A60624"/>
    <a:srgbClr val="0038A8"/>
    <a:srgbClr val="00049E"/>
    <a:srgbClr val="96A7CA"/>
    <a:srgbClr val="C8072A"/>
    <a:srgbClr val="E45312"/>
    <a:srgbClr val="D04000"/>
    <a:srgbClr val="E72944"/>
    <a:srgbClr val="B16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76" autoAdjust="0"/>
    <p:restoredTop sz="90244" autoAdjust="0"/>
  </p:normalViewPr>
  <p:slideViewPr>
    <p:cSldViewPr snapToGrid="0">
      <p:cViewPr varScale="1">
        <p:scale>
          <a:sx n="80" d="100"/>
          <a:sy n="80" d="100"/>
        </p:scale>
        <p:origin x="91" y="58"/>
      </p:cViewPr>
      <p:guideLst>
        <p:guide orient="horz" pos="2183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D91A8-A772-4C3E-82E6-9080B684BEC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149B2-0A12-40A2-84AF-682A80368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005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외식 프랜차이즈 본사 및 배달 전문점 현황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532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148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149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64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815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785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362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141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760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388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388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28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426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669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811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319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444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107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842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149B2-0A12-40A2-84AF-682A8036889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750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31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60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58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93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732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23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75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6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55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80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7DE03-9B4F-45CC-A30D-80E48E9F611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83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7DE03-9B4F-45CC-A30D-80E48E9F611D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867C1-9FE7-411F-B5C7-D34590A3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30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이미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/>
          <a:stretch/>
        </p:blipFill>
        <p:spPr bwMode="auto">
          <a:xfrm>
            <a:off x="-29028" y="0"/>
            <a:ext cx="122210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153432" y="615718"/>
            <a:ext cx="9669236" cy="28132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502168" y="1183941"/>
            <a:ext cx="8970451" cy="1745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b="1" dirty="0" smtClean="0">
                <a:solidFill>
                  <a:srgbClr val="5E5240"/>
                </a:solidFill>
              </a:rPr>
              <a:t>치킨</a:t>
            </a:r>
            <a:r>
              <a:rPr lang="en-US" altLang="ko-KR" sz="4800" b="1" dirty="0" smtClean="0">
                <a:solidFill>
                  <a:srgbClr val="5E5240"/>
                </a:solidFill>
              </a:rPr>
              <a:t> </a:t>
            </a:r>
            <a:r>
              <a:rPr lang="ko-KR" altLang="en-US" sz="4800" b="1" dirty="0">
                <a:solidFill>
                  <a:srgbClr val="5E5240"/>
                </a:solidFill>
              </a:rPr>
              <a:t>배달 전문점 </a:t>
            </a:r>
            <a:r>
              <a:rPr lang="ko-KR" altLang="en-US" sz="4000" dirty="0">
                <a:solidFill>
                  <a:srgbClr val="5E5240"/>
                </a:solidFill>
              </a:rPr>
              <a:t>창업자를 위한</a:t>
            </a:r>
            <a:r>
              <a:rPr lang="en-US" altLang="ko-KR" sz="4000" dirty="0">
                <a:solidFill>
                  <a:srgbClr val="5E5240"/>
                </a:solidFill>
              </a:rPr>
              <a:t> </a:t>
            </a:r>
            <a:endParaRPr lang="en-US" altLang="ko-KR" sz="5400" dirty="0">
              <a:solidFill>
                <a:srgbClr val="5E5240"/>
              </a:solidFill>
            </a:endParaRPr>
          </a:p>
          <a:p>
            <a:pPr algn="ctr"/>
            <a:r>
              <a:rPr lang="en-US" altLang="ko-KR" sz="4800" b="1" dirty="0" smtClean="0">
                <a:solidFill>
                  <a:srgbClr val="5E5240"/>
                </a:solidFill>
              </a:rPr>
              <a:t>Python </a:t>
            </a:r>
            <a:r>
              <a:rPr lang="ko-KR" altLang="en-US" sz="4800" b="1" dirty="0" smtClean="0">
                <a:solidFill>
                  <a:srgbClr val="5E5240"/>
                </a:solidFill>
              </a:rPr>
              <a:t>빅데이터 </a:t>
            </a:r>
            <a:r>
              <a:rPr lang="ko-KR" altLang="en-US" sz="4800" b="1" dirty="0">
                <a:solidFill>
                  <a:srgbClr val="5E5240"/>
                </a:solidFill>
              </a:rPr>
              <a:t>분석</a:t>
            </a:r>
          </a:p>
        </p:txBody>
      </p:sp>
      <p:pic>
        <p:nvPicPr>
          <p:cNvPr id="1026" name="Picture 2" descr="쿠팡이츠 - 맛있는 음식을 빠르고 편하게 - Google Play 앱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001" y="4698342"/>
            <a:ext cx="852774" cy="85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대한민국 1등 배달앱, 배달의민족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594" b="100000" l="22535" r="100000">
                        <a14:backgroundMark x1="76056" y1="23750" x2="76056" y2="23750"/>
                      </a14:backgroundRemoval>
                    </a14:imgEffect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21" t="43879" r="-1"/>
          <a:stretch/>
        </p:blipFill>
        <p:spPr bwMode="auto">
          <a:xfrm>
            <a:off x="8787983" y="2956353"/>
            <a:ext cx="1258249" cy="128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H와 DH코리아는 다르다&amp;quot;… 결합 앞둔 요기요, 옛 악재에 대략난감 | Save Internet 뉴데일리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948" y="3794896"/>
            <a:ext cx="1524657" cy="152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1234124" y="2967327"/>
            <a:ext cx="9588543" cy="4652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400" b="1" dirty="0" smtClean="0">
                <a:solidFill>
                  <a:srgbClr val="5E5240"/>
                </a:solidFill>
              </a:rPr>
              <a:t>김민상 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/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임학수 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/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임은지 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/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김세진 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/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조성환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 </a:t>
            </a:r>
            <a:endParaRPr lang="ko-KR" altLang="en-US" sz="24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64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5988050" y="1223493"/>
            <a:ext cx="3739702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42528" y="1335341"/>
            <a:ext cx="3430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rgbClr val="5E5240"/>
                </a:solidFill>
              </a:rPr>
              <a:t>요기요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크롤링을</a:t>
            </a:r>
            <a:r>
              <a:rPr lang="ko-KR" altLang="en-US" b="1" dirty="0" smtClean="0">
                <a:solidFill>
                  <a:srgbClr val="5E5240"/>
                </a:solidFill>
              </a:rPr>
              <a:t> 통해 자료수집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988050" y="1902512"/>
            <a:ext cx="48105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5E5240"/>
                </a:solidFill>
              </a:rPr>
              <a:t>Selenium</a:t>
            </a:r>
            <a:r>
              <a:rPr lang="ko-KR" altLang="en-US" b="1" dirty="0" smtClean="0">
                <a:solidFill>
                  <a:srgbClr val="5E5240"/>
                </a:solidFill>
              </a:rPr>
              <a:t>을 통하여 자료 수집함</a:t>
            </a:r>
            <a:endParaRPr lang="en-US" altLang="ko-KR" b="1" dirty="0" smtClean="0">
              <a:solidFill>
                <a:srgbClr val="5E5240"/>
              </a:solidFill>
            </a:endParaRPr>
          </a:p>
          <a:p>
            <a:r>
              <a:rPr lang="ko-KR" altLang="en-US" dirty="0" err="1" smtClean="0">
                <a:solidFill>
                  <a:srgbClr val="5E5240"/>
                </a:solidFill>
              </a:rPr>
              <a:t>요기요</a:t>
            </a:r>
            <a:r>
              <a:rPr lang="ko-KR" altLang="en-US" dirty="0" smtClean="0">
                <a:solidFill>
                  <a:srgbClr val="5E5240"/>
                </a:solidFill>
              </a:rPr>
              <a:t> 데이터에서 서울시 </a:t>
            </a:r>
            <a:r>
              <a:rPr lang="en-US" altLang="ko-KR" dirty="0" smtClean="0">
                <a:solidFill>
                  <a:srgbClr val="5E5240"/>
                </a:solidFill>
              </a:rPr>
              <a:t>“</a:t>
            </a:r>
            <a:r>
              <a:rPr lang="ko-KR" altLang="en-US" dirty="0" smtClean="0">
                <a:solidFill>
                  <a:srgbClr val="5E5240"/>
                </a:solidFill>
              </a:rPr>
              <a:t>동</a:t>
            </a:r>
            <a:r>
              <a:rPr lang="en-US" altLang="ko-KR" dirty="0" smtClean="0">
                <a:solidFill>
                  <a:srgbClr val="5E5240"/>
                </a:solidFill>
              </a:rPr>
              <a:t>”</a:t>
            </a:r>
            <a:r>
              <a:rPr lang="ko-KR" altLang="en-US" dirty="0" smtClean="0">
                <a:solidFill>
                  <a:srgbClr val="5E5240"/>
                </a:solidFill>
              </a:rPr>
              <a:t>별로 검색</a:t>
            </a:r>
            <a:r>
              <a:rPr lang="en-US" altLang="ko-KR" dirty="0" smtClean="0">
                <a:solidFill>
                  <a:srgbClr val="5E5240"/>
                </a:solidFill>
              </a:rPr>
              <a:t>,</a:t>
            </a:r>
            <a:r>
              <a:rPr lang="ko-KR" altLang="en-US" dirty="0" smtClean="0">
                <a:solidFill>
                  <a:srgbClr val="5E5240"/>
                </a:solidFill>
              </a:rPr>
              <a:t> </a:t>
            </a:r>
            <a:endParaRPr lang="en-US" altLang="ko-KR" dirty="0" smtClean="0">
              <a:solidFill>
                <a:srgbClr val="5E5240"/>
              </a:solidFill>
            </a:endParaRPr>
          </a:p>
          <a:p>
            <a:r>
              <a:rPr lang="en-US" altLang="ko-KR" dirty="0" smtClean="0">
                <a:solidFill>
                  <a:srgbClr val="5E5240"/>
                </a:solidFill>
              </a:rPr>
              <a:t>31151</a:t>
            </a:r>
            <a:r>
              <a:rPr lang="ko-KR" altLang="en-US" dirty="0" smtClean="0">
                <a:solidFill>
                  <a:srgbClr val="5E5240"/>
                </a:solidFill>
              </a:rPr>
              <a:t>개 수집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11" y="1469035"/>
            <a:ext cx="4648120" cy="48882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64" y="2834905"/>
            <a:ext cx="3851006" cy="3662578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723901" y="291053"/>
            <a:ext cx="6291496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3.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수집 및 정제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배달업체</a:t>
            </a:r>
            <a:r>
              <a:rPr lang="en-US" altLang="ko-KR" sz="1800" dirty="0" smtClean="0">
                <a:solidFill>
                  <a:srgbClr val="5E5240"/>
                </a:solidFill>
              </a:rPr>
              <a:t>(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요기요</a:t>
            </a:r>
            <a:r>
              <a:rPr lang="en-US" altLang="ko-KR" sz="1800" dirty="0" smtClean="0">
                <a:solidFill>
                  <a:srgbClr val="5E5240"/>
                </a:solidFill>
              </a:rPr>
              <a:t>)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791200" y="646653"/>
            <a:ext cx="572524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23900" y="1223493"/>
            <a:ext cx="4856797" cy="5273990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92" y="1407227"/>
            <a:ext cx="3363212" cy="49790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0305"/>
          <a:stretch/>
        </p:blipFill>
        <p:spPr>
          <a:xfrm>
            <a:off x="5988051" y="3450341"/>
            <a:ext cx="5528390" cy="304714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23900" y="1223493"/>
            <a:ext cx="4856797" cy="5273990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88050" y="1407227"/>
            <a:ext cx="3739702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42528" y="1519075"/>
            <a:ext cx="3430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rgbClr val="5E5240"/>
                </a:solidFill>
              </a:rPr>
              <a:t>요기요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크롤링을</a:t>
            </a:r>
            <a:r>
              <a:rPr lang="ko-KR" altLang="en-US" b="1" dirty="0" smtClean="0">
                <a:solidFill>
                  <a:srgbClr val="5E5240"/>
                </a:solidFill>
              </a:rPr>
              <a:t> 통해 자료수집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988050" y="2086246"/>
            <a:ext cx="58556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5E5240"/>
                </a:solidFill>
              </a:rPr>
              <a:t>Selenium</a:t>
            </a:r>
            <a:r>
              <a:rPr lang="ko-KR" altLang="en-US" dirty="0" smtClean="0">
                <a:solidFill>
                  <a:srgbClr val="5E5240"/>
                </a:solidFill>
              </a:rPr>
              <a:t>으로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endParaRPr lang="en-US" altLang="ko-KR" b="1" dirty="0" smtClean="0">
              <a:solidFill>
                <a:srgbClr val="5E5240"/>
              </a:solidFill>
            </a:endParaRPr>
          </a:p>
          <a:p>
            <a:r>
              <a:rPr lang="ko-KR" altLang="en-US" dirty="0" smtClean="0">
                <a:solidFill>
                  <a:srgbClr val="5E5240"/>
                </a:solidFill>
              </a:rPr>
              <a:t>배달업체</a:t>
            </a:r>
            <a:r>
              <a:rPr lang="en-US" altLang="ko-KR" dirty="0" smtClean="0">
                <a:solidFill>
                  <a:srgbClr val="5E5240"/>
                </a:solidFill>
              </a:rPr>
              <a:t>(</a:t>
            </a:r>
            <a:r>
              <a:rPr lang="ko-KR" altLang="en-US" dirty="0" err="1" smtClean="0">
                <a:solidFill>
                  <a:srgbClr val="5E5240"/>
                </a:solidFill>
              </a:rPr>
              <a:t>요기요</a:t>
            </a:r>
            <a:r>
              <a:rPr lang="en-US" altLang="ko-KR" dirty="0" smtClean="0">
                <a:solidFill>
                  <a:srgbClr val="5E5240"/>
                </a:solidFill>
              </a:rPr>
              <a:t>)</a:t>
            </a:r>
            <a:r>
              <a:rPr lang="ko-KR" altLang="en-US" dirty="0" smtClean="0">
                <a:solidFill>
                  <a:srgbClr val="5E5240"/>
                </a:solidFill>
              </a:rPr>
              <a:t> 데이터에서 점포 별 </a:t>
            </a:r>
            <a:r>
              <a:rPr lang="ko-KR" altLang="en-US" dirty="0" err="1" smtClean="0">
                <a:solidFill>
                  <a:srgbClr val="5E5240"/>
                </a:solidFill>
              </a:rPr>
              <a:t>크롤링</a:t>
            </a:r>
            <a:endParaRPr lang="en-US" altLang="ko-KR" dirty="0" smtClean="0">
              <a:solidFill>
                <a:srgbClr val="5E5240"/>
              </a:solidFill>
            </a:endParaRPr>
          </a:p>
          <a:p>
            <a:endParaRPr lang="ko-KR" altLang="en-US" dirty="0">
              <a:solidFill>
                <a:srgbClr val="5E5240"/>
              </a:solidFill>
            </a:endParaRPr>
          </a:p>
          <a:p>
            <a:r>
              <a:rPr lang="ko-KR" altLang="en-US" dirty="0" err="1">
                <a:solidFill>
                  <a:srgbClr val="5E5240"/>
                </a:solidFill>
              </a:rPr>
              <a:t>크롤링시간</a:t>
            </a:r>
            <a:r>
              <a:rPr lang="en-US" altLang="ko-KR" dirty="0">
                <a:solidFill>
                  <a:srgbClr val="5E5240"/>
                </a:solidFill>
              </a:rPr>
              <a:t>/</a:t>
            </a:r>
            <a:r>
              <a:rPr lang="ko-KR" altLang="en-US" dirty="0">
                <a:solidFill>
                  <a:srgbClr val="5E5240"/>
                </a:solidFill>
              </a:rPr>
              <a:t>지역</a:t>
            </a:r>
            <a:r>
              <a:rPr lang="en-US" altLang="ko-KR" dirty="0">
                <a:solidFill>
                  <a:srgbClr val="5E5240"/>
                </a:solidFill>
              </a:rPr>
              <a:t>/</a:t>
            </a:r>
            <a:r>
              <a:rPr lang="ko-KR" altLang="en-US" dirty="0" err="1">
                <a:solidFill>
                  <a:srgbClr val="5E5240"/>
                </a:solidFill>
              </a:rPr>
              <a:t>가게이름</a:t>
            </a:r>
            <a:r>
              <a:rPr lang="en-US" altLang="ko-KR" dirty="0">
                <a:solidFill>
                  <a:srgbClr val="5E5240"/>
                </a:solidFill>
              </a:rPr>
              <a:t>/</a:t>
            </a:r>
            <a:r>
              <a:rPr lang="ko-KR" altLang="en-US" dirty="0">
                <a:solidFill>
                  <a:srgbClr val="5E5240"/>
                </a:solidFill>
              </a:rPr>
              <a:t>아이디</a:t>
            </a:r>
            <a:r>
              <a:rPr lang="en-US" altLang="ko-KR" dirty="0">
                <a:solidFill>
                  <a:srgbClr val="5E5240"/>
                </a:solidFill>
              </a:rPr>
              <a:t>/</a:t>
            </a:r>
            <a:r>
              <a:rPr lang="ko-KR" altLang="en-US" dirty="0" err="1" smtClean="0">
                <a:solidFill>
                  <a:srgbClr val="5E5240"/>
                </a:solidFill>
              </a:rPr>
              <a:t>주문내용</a:t>
            </a:r>
            <a:r>
              <a:rPr lang="en-US" altLang="ko-KR" dirty="0" smtClean="0">
                <a:solidFill>
                  <a:srgbClr val="5E5240"/>
                </a:solidFill>
              </a:rPr>
              <a:t> </a:t>
            </a:r>
            <a:r>
              <a:rPr lang="ko-KR" altLang="en-US" dirty="0" smtClean="0">
                <a:solidFill>
                  <a:srgbClr val="5E5240"/>
                </a:solidFill>
              </a:rPr>
              <a:t>등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723901" y="291053"/>
            <a:ext cx="6291496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3.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수집 및 정제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배달업체</a:t>
            </a:r>
            <a:r>
              <a:rPr lang="en-US" altLang="ko-KR" sz="1800" dirty="0" smtClean="0">
                <a:solidFill>
                  <a:srgbClr val="5E5240"/>
                </a:solidFill>
              </a:rPr>
              <a:t>(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요기요</a:t>
            </a:r>
            <a:r>
              <a:rPr lang="en-US" altLang="ko-KR" sz="1800" dirty="0" smtClean="0">
                <a:solidFill>
                  <a:srgbClr val="5E5240"/>
                </a:solidFill>
              </a:rPr>
              <a:t>)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791200" y="646653"/>
            <a:ext cx="572524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89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7969647" y="1223493"/>
            <a:ext cx="224841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5E5240"/>
                </a:solidFill>
              </a:rPr>
              <a:t>다음 지도 크롤링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969647" y="1954804"/>
            <a:ext cx="3656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rgbClr val="5E5240"/>
                </a:solidFill>
              </a:rPr>
              <a:t>다음맵으로</a:t>
            </a:r>
            <a:r>
              <a:rPr lang="ko-KR" altLang="en-US" sz="1400" dirty="0">
                <a:solidFill>
                  <a:srgbClr val="5E5240"/>
                </a:solidFill>
              </a:rPr>
              <a:t> </a:t>
            </a:r>
            <a:r>
              <a:rPr lang="en-US" altLang="ko-KR" sz="1400" dirty="0">
                <a:solidFill>
                  <a:srgbClr val="5E5240"/>
                </a:solidFill>
              </a:rPr>
              <a:t>[</a:t>
            </a:r>
            <a:r>
              <a:rPr lang="ko-KR" altLang="en-US" sz="1400" dirty="0">
                <a:solidFill>
                  <a:srgbClr val="5E5240"/>
                </a:solidFill>
              </a:rPr>
              <a:t>서울 맛집</a:t>
            </a:r>
            <a:r>
              <a:rPr lang="en-US" altLang="ko-KR" sz="1400" dirty="0">
                <a:solidFill>
                  <a:srgbClr val="5E5240"/>
                </a:solidFill>
              </a:rPr>
              <a:t>]</a:t>
            </a:r>
            <a:r>
              <a:rPr lang="ko-KR" altLang="en-US" sz="1400" dirty="0">
                <a:solidFill>
                  <a:srgbClr val="5E5240"/>
                </a:solidFill>
              </a:rPr>
              <a:t> </a:t>
            </a:r>
            <a:r>
              <a:rPr lang="ko-KR" altLang="en-US" sz="1400" dirty="0" smtClean="0">
                <a:solidFill>
                  <a:srgbClr val="5E5240"/>
                </a:solidFill>
              </a:rPr>
              <a:t>검색</a:t>
            </a:r>
            <a:endParaRPr lang="en-US" altLang="ko-KR" sz="1400" dirty="0">
              <a:solidFill>
                <a:srgbClr val="5E524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69647" y="3231547"/>
            <a:ext cx="3326097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094148" y="3343395"/>
            <a:ext cx="3023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맛집 데이터 </a:t>
            </a:r>
            <a:r>
              <a:rPr lang="en-US" altLang="ko-KR" b="1" dirty="0" smtClean="0">
                <a:solidFill>
                  <a:srgbClr val="5E5240"/>
                </a:solidFill>
              </a:rPr>
              <a:t>22475</a:t>
            </a:r>
            <a:r>
              <a:rPr lang="ko-KR" altLang="en-US" b="1" dirty="0" smtClean="0">
                <a:solidFill>
                  <a:srgbClr val="5E5240"/>
                </a:solidFill>
              </a:rPr>
              <a:t>개 수집 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3900" y="1223493"/>
            <a:ext cx="7026729" cy="5273990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69647" y="2354600"/>
            <a:ext cx="36562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5E5240"/>
                </a:solidFill>
              </a:rPr>
              <a:t>업종 </a:t>
            </a:r>
            <a:r>
              <a:rPr lang="en-US" altLang="ko-KR" sz="1400" dirty="0">
                <a:solidFill>
                  <a:srgbClr val="5E5240"/>
                </a:solidFill>
              </a:rPr>
              <a:t>+ </a:t>
            </a:r>
            <a:r>
              <a:rPr lang="ko-KR" altLang="en-US" sz="1400" dirty="0" err="1">
                <a:solidFill>
                  <a:srgbClr val="5E5240"/>
                </a:solidFill>
              </a:rPr>
              <a:t>가게이름</a:t>
            </a:r>
            <a:r>
              <a:rPr lang="ko-KR" altLang="en-US" sz="1400" dirty="0">
                <a:solidFill>
                  <a:srgbClr val="5E5240"/>
                </a:solidFill>
              </a:rPr>
              <a:t> </a:t>
            </a:r>
            <a:r>
              <a:rPr lang="en-US" altLang="ko-KR" sz="1400" dirty="0">
                <a:solidFill>
                  <a:srgbClr val="5E5240"/>
                </a:solidFill>
              </a:rPr>
              <a:t>+ </a:t>
            </a:r>
            <a:r>
              <a:rPr lang="ko-KR" altLang="en-US" sz="1400" dirty="0">
                <a:solidFill>
                  <a:srgbClr val="5E5240"/>
                </a:solidFill>
              </a:rPr>
              <a:t>평가점수 </a:t>
            </a:r>
            <a:r>
              <a:rPr lang="en-US" altLang="ko-KR" sz="1400" dirty="0">
                <a:solidFill>
                  <a:srgbClr val="5E5240"/>
                </a:solidFill>
              </a:rPr>
              <a:t>+ </a:t>
            </a:r>
            <a:r>
              <a:rPr lang="ko-KR" altLang="en-US" sz="1400" dirty="0" err="1">
                <a:solidFill>
                  <a:srgbClr val="5E5240"/>
                </a:solidFill>
              </a:rPr>
              <a:t>평가인원</a:t>
            </a:r>
            <a:r>
              <a:rPr lang="ko-KR" altLang="en-US" sz="1400" dirty="0">
                <a:solidFill>
                  <a:srgbClr val="5E5240"/>
                </a:solidFill>
              </a:rPr>
              <a:t> </a:t>
            </a:r>
            <a:r>
              <a:rPr lang="en-US" altLang="ko-KR" sz="1400" dirty="0">
                <a:solidFill>
                  <a:srgbClr val="5E5240"/>
                </a:solidFill>
              </a:rPr>
              <a:t>+</a:t>
            </a:r>
          </a:p>
          <a:p>
            <a:r>
              <a:rPr lang="ko-KR" altLang="en-US" sz="1400" dirty="0" err="1">
                <a:solidFill>
                  <a:srgbClr val="5E5240"/>
                </a:solidFill>
              </a:rPr>
              <a:t>리뷰갯수</a:t>
            </a:r>
            <a:r>
              <a:rPr lang="ko-KR" altLang="en-US" sz="1400" dirty="0">
                <a:solidFill>
                  <a:srgbClr val="5E5240"/>
                </a:solidFill>
              </a:rPr>
              <a:t> </a:t>
            </a:r>
            <a:r>
              <a:rPr lang="en-US" altLang="ko-KR" sz="1400" dirty="0">
                <a:solidFill>
                  <a:srgbClr val="5E5240"/>
                </a:solidFill>
              </a:rPr>
              <a:t>+ </a:t>
            </a:r>
            <a:r>
              <a:rPr lang="ko-KR" altLang="en-US" sz="1400" dirty="0">
                <a:solidFill>
                  <a:srgbClr val="5E5240"/>
                </a:solidFill>
              </a:rPr>
              <a:t>주소 </a:t>
            </a:r>
            <a:r>
              <a:rPr lang="en-US" altLang="ko-KR" sz="1400" dirty="0">
                <a:solidFill>
                  <a:srgbClr val="5E5240"/>
                </a:solidFill>
              </a:rPr>
              <a:t>+ </a:t>
            </a:r>
            <a:r>
              <a:rPr lang="ko-KR" altLang="en-US" sz="1400" dirty="0">
                <a:solidFill>
                  <a:srgbClr val="5E5240"/>
                </a:solidFill>
              </a:rPr>
              <a:t>전화 </a:t>
            </a:r>
            <a:r>
              <a:rPr lang="en-US" altLang="ko-KR" sz="1400" dirty="0">
                <a:solidFill>
                  <a:srgbClr val="5E5240"/>
                </a:solidFill>
              </a:rPr>
              <a:t>+ </a:t>
            </a:r>
            <a:r>
              <a:rPr lang="ko-KR" altLang="en-US" sz="1400" dirty="0">
                <a:solidFill>
                  <a:srgbClr val="5E5240"/>
                </a:solidFill>
              </a:rPr>
              <a:t>영업시간 </a:t>
            </a:r>
            <a:r>
              <a:rPr lang="en-US" altLang="ko-KR" sz="1400" dirty="0">
                <a:solidFill>
                  <a:srgbClr val="5E5240"/>
                </a:solidFill>
              </a:rPr>
              <a:t>+</a:t>
            </a:r>
            <a:r>
              <a:rPr lang="ko-KR" altLang="en-US" sz="1400" dirty="0" err="1">
                <a:solidFill>
                  <a:srgbClr val="5E5240"/>
                </a:solidFill>
              </a:rPr>
              <a:t>링크주소</a:t>
            </a:r>
            <a:r>
              <a:rPr lang="ko-KR" altLang="en-US" sz="1400" dirty="0">
                <a:solidFill>
                  <a:srgbClr val="5E5240"/>
                </a:solidFill>
              </a:rPr>
              <a:t> </a:t>
            </a:r>
            <a:r>
              <a:rPr lang="ko-KR" altLang="en-US" sz="1400" dirty="0" err="1">
                <a:solidFill>
                  <a:srgbClr val="5E5240"/>
                </a:solidFill>
              </a:rPr>
              <a:t>크롤링</a:t>
            </a:r>
            <a:endParaRPr lang="ko-KR" altLang="en-US" sz="1400" dirty="0">
              <a:solidFill>
                <a:srgbClr val="5E524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3.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수집 및 정제 과정 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다음맵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673600" y="646653"/>
            <a:ext cx="684284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11" y="1357852"/>
            <a:ext cx="2473729" cy="498746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955" y="1357853"/>
            <a:ext cx="3815701" cy="480813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283" y="3989757"/>
            <a:ext cx="3531479" cy="25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5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741" y="2008400"/>
            <a:ext cx="4911290" cy="2785262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723900" y="1733959"/>
            <a:ext cx="10744200" cy="3241041"/>
            <a:chOff x="609600" y="2232842"/>
            <a:chExt cx="10744200" cy="2946400"/>
          </a:xfrm>
        </p:grpSpPr>
        <p:sp>
          <p:nvSpPr>
            <p:cNvPr id="14" name="직사각형 13"/>
            <p:cNvSpPr/>
            <p:nvPr/>
          </p:nvSpPr>
          <p:spPr>
            <a:xfrm>
              <a:off x="609600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51881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23900" y="5117397"/>
            <a:ext cx="10744200" cy="138008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153559" y="5322983"/>
            <a:ext cx="58849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기존 </a:t>
            </a:r>
            <a:r>
              <a:rPr lang="en-US" altLang="ko-KR" b="1" dirty="0" smtClean="0">
                <a:solidFill>
                  <a:schemeClr val="bg1"/>
                </a:solidFill>
              </a:rPr>
              <a:t>22475</a:t>
            </a:r>
            <a:r>
              <a:rPr lang="ko-KR" altLang="en-US" b="1" dirty="0" smtClean="0">
                <a:solidFill>
                  <a:schemeClr val="bg1"/>
                </a:solidFill>
              </a:rPr>
              <a:t>개의 데이터에서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서울맛집데이터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업종 중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치킨데이터</a:t>
            </a:r>
            <a:r>
              <a:rPr lang="ko-KR" altLang="en-US" b="1" dirty="0" smtClean="0">
                <a:solidFill>
                  <a:schemeClr val="bg1"/>
                </a:solidFill>
              </a:rPr>
              <a:t> 총</a:t>
            </a:r>
            <a:r>
              <a:rPr lang="en-US" altLang="ko-KR" b="1" dirty="0" smtClean="0">
                <a:solidFill>
                  <a:schemeClr val="bg1"/>
                </a:solidFill>
              </a:rPr>
              <a:t>656</a:t>
            </a:r>
            <a:r>
              <a:rPr lang="ko-KR" altLang="en-US" b="1" dirty="0" smtClean="0">
                <a:solidFill>
                  <a:schemeClr val="bg1"/>
                </a:solidFill>
              </a:rPr>
              <a:t>개 샘플링데이터 </a:t>
            </a:r>
            <a:r>
              <a:rPr lang="en-US" altLang="ko-KR" b="1" dirty="0" smtClean="0">
                <a:solidFill>
                  <a:schemeClr val="bg1"/>
                </a:solidFill>
              </a:rPr>
              <a:t>csv</a:t>
            </a:r>
            <a:r>
              <a:rPr lang="ko-KR" altLang="en-US" b="1" dirty="0" smtClean="0">
                <a:solidFill>
                  <a:schemeClr val="bg1"/>
                </a:solidFill>
              </a:rPr>
              <a:t>로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저장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266181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684030" y="1120292"/>
            <a:ext cx="328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E5240"/>
                </a:solidFill>
              </a:rPr>
              <a:t>다음맵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크롤링</a:t>
            </a:r>
            <a:r>
              <a:rPr lang="ko-KR" altLang="en-US" b="1" dirty="0" smtClean="0">
                <a:solidFill>
                  <a:srgbClr val="5E5240"/>
                </a:solidFill>
              </a:rPr>
              <a:t> 데이터 정제 전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226311" y="1140930"/>
            <a:ext cx="328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E5240"/>
                </a:solidFill>
              </a:rPr>
              <a:t>다음맵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크롤링</a:t>
            </a:r>
            <a:r>
              <a:rPr lang="ko-KR" altLang="en-US" b="1" dirty="0" smtClean="0">
                <a:solidFill>
                  <a:srgbClr val="5E5240"/>
                </a:solidFill>
              </a:rPr>
              <a:t> 데이터 정제 후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3.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수집 및 정제 과정 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다음맵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673600" y="646653"/>
            <a:ext cx="684284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 설명선 4"/>
          <p:cNvSpPr/>
          <p:nvPr/>
        </p:nvSpPr>
        <p:spPr>
          <a:xfrm>
            <a:off x="9379818" y="3309238"/>
            <a:ext cx="1937161" cy="1361784"/>
          </a:xfrm>
          <a:prstGeom prst="wedgeRectCallout">
            <a:avLst>
              <a:gd name="adj1" fmla="val -72760"/>
              <a:gd name="adj2" fmla="val -32961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0">
            <a:solidFill>
              <a:srgbClr val="E7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9600007" y="3707104"/>
            <a:ext cx="14205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5E5240"/>
                </a:solidFill>
              </a:rPr>
              <a:t>정제 후 </a:t>
            </a:r>
            <a:endParaRPr lang="en-US" altLang="ko-KR" b="1" dirty="0" smtClean="0">
              <a:solidFill>
                <a:srgbClr val="5E5240"/>
              </a:solidFill>
            </a:endParaRPr>
          </a:p>
          <a:p>
            <a:r>
              <a:rPr lang="ko-KR" altLang="en-US" b="1" dirty="0" smtClean="0">
                <a:solidFill>
                  <a:srgbClr val="5E5240"/>
                </a:solidFill>
              </a:rPr>
              <a:t>위도 경도</a:t>
            </a:r>
            <a:endParaRPr lang="en-US" altLang="ko-KR" b="1" dirty="0" smtClean="0">
              <a:solidFill>
                <a:srgbClr val="5E5240"/>
              </a:solidFill>
            </a:endParaRPr>
          </a:p>
          <a:p>
            <a:r>
              <a:rPr lang="ko-KR" altLang="en-US" b="1" dirty="0" smtClean="0">
                <a:solidFill>
                  <a:srgbClr val="5E5240"/>
                </a:solidFill>
              </a:rPr>
              <a:t>데이터 추가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10" y="2136938"/>
            <a:ext cx="4994698" cy="25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723900" y="5117397"/>
            <a:ext cx="10744200" cy="138008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고객들의 주문 성향 파악을 위한 </a:t>
            </a:r>
            <a:r>
              <a:rPr lang="ko-KR" altLang="en-US" dirty="0" err="1" smtClean="0"/>
              <a:t>정제과정</a:t>
            </a:r>
            <a:r>
              <a:rPr lang="en-US" altLang="ko-KR" dirty="0" smtClean="0"/>
              <a:t>]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b="1" dirty="0" err="1" smtClean="0"/>
              <a:t>요일별</a:t>
            </a:r>
            <a:r>
              <a:rPr lang="ko-KR" altLang="en-US" b="1" dirty="0" smtClean="0"/>
              <a:t> 빈도수 분석을 위해서 </a:t>
            </a:r>
            <a:r>
              <a:rPr lang="ko-KR" altLang="en-US" b="1" dirty="0" err="1" smtClean="0"/>
              <a:t>크롤링</a:t>
            </a:r>
            <a:r>
              <a:rPr lang="ko-KR" altLang="en-US" b="1" dirty="0" smtClean="0"/>
              <a:t> 시간과 맛 양 배달 추출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74" y="1741957"/>
            <a:ext cx="9798050" cy="314142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23901" y="1733959"/>
            <a:ext cx="10744200" cy="3241041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723901" y="291053"/>
            <a:ext cx="5300662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3.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수집 및 정제 과정 </a:t>
            </a:r>
            <a:r>
              <a:rPr lang="ko-KR" altLang="en-US" sz="1800" dirty="0">
                <a:solidFill>
                  <a:srgbClr val="5E5240"/>
                </a:solidFill>
              </a:rPr>
              <a:t>배달업체</a:t>
            </a:r>
            <a:r>
              <a:rPr lang="en-US" altLang="ko-KR" sz="1800" dirty="0">
                <a:solidFill>
                  <a:srgbClr val="5E5240"/>
                </a:solidFill>
              </a:rPr>
              <a:t>(</a:t>
            </a:r>
            <a:r>
              <a:rPr lang="ko-KR" altLang="en-US" sz="1800" dirty="0" err="1">
                <a:solidFill>
                  <a:srgbClr val="5E5240"/>
                </a:solidFill>
              </a:rPr>
              <a:t>요기요</a:t>
            </a:r>
            <a:r>
              <a:rPr lang="en-US" altLang="ko-KR" sz="1800" dirty="0" smtClean="0">
                <a:solidFill>
                  <a:srgbClr val="5E5240"/>
                </a:solidFill>
              </a:rPr>
              <a:t>)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715000" y="646653"/>
            <a:ext cx="575310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183458" y="1114101"/>
            <a:ext cx="3825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5E5240"/>
                </a:solidFill>
              </a:rPr>
              <a:t>요기요</a:t>
            </a:r>
            <a:r>
              <a:rPr lang="ko-KR" altLang="en-US" b="1" dirty="0">
                <a:solidFill>
                  <a:srgbClr val="5E5240"/>
                </a:solidFill>
              </a:rPr>
              <a:t> 데이터 </a:t>
            </a:r>
            <a:r>
              <a:rPr lang="ko-KR" altLang="en-US" b="1" dirty="0" smtClean="0">
                <a:solidFill>
                  <a:srgbClr val="5E5240"/>
                </a:solidFill>
              </a:rPr>
              <a:t>정제 데이터 추출 </a:t>
            </a:r>
            <a:r>
              <a:rPr lang="ko-KR" altLang="en-US" b="1" dirty="0">
                <a:solidFill>
                  <a:srgbClr val="5E5240"/>
                </a:solidFill>
              </a:rPr>
              <a:t>전</a:t>
            </a:r>
            <a:endParaRPr lang="ko-KR" altLang="en-US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40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723900" y="5117397"/>
            <a:ext cx="10744200" cy="138008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[ </a:t>
            </a:r>
            <a:r>
              <a:rPr lang="ko-KR" altLang="en-US" sz="1600" dirty="0" err="1"/>
              <a:t>기존데이터</a:t>
            </a:r>
            <a:r>
              <a:rPr lang="ko-KR" altLang="en-US" sz="1600" dirty="0"/>
              <a:t> </a:t>
            </a:r>
            <a:r>
              <a:rPr lang="en-US" altLang="ko-KR" sz="1600" dirty="0"/>
              <a:t>&gt; </a:t>
            </a:r>
            <a:r>
              <a:rPr lang="ko-KR" altLang="en-US" sz="1600" dirty="0"/>
              <a:t>요일</a:t>
            </a:r>
            <a:r>
              <a:rPr lang="en-US" altLang="ko-KR" sz="1600" dirty="0"/>
              <a:t>/</a:t>
            </a:r>
            <a:r>
              <a:rPr lang="ko-KR" altLang="en-US" sz="1600" dirty="0"/>
              <a:t>일</a:t>
            </a:r>
            <a:r>
              <a:rPr lang="en-US" altLang="ko-KR" sz="1600" dirty="0"/>
              <a:t>/</a:t>
            </a:r>
            <a:r>
              <a:rPr lang="ko-KR" altLang="en-US" sz="1600" dirty="0"/>
              <a:t>월 추가</a:t>
            </a:r>
            <a:r>
              <a:rPr lang="en-US" altLang="ko-KR" sz="1600" dirty="0"/>
              <a:t>&gt; </a:t>
            </a:r>
            <a:r>
              <a:rPr lang="ko-KR" altLang="en-US" sz="1600" dirty="0" err="1"/>
              <a:t>요일데이터</a:t>
            </a:r>
            <a:r>
              <a:rPr lang="ko-KR" altLang="en-US" sz="1600" dirty="0"/>
              <a:t> 숫자에서 글자로 변경 </a:t>
            </a:r>
            <a:r>
              <a:rPr lang="en-US" altLang="ko-KR" sz="1600" dirty="0"/>
              <a:t>]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smtClean="0"/>
              <a:t>데이터 </a:t>
            </a:r>
            <a:r>
              <a:rPr lang="ko-KR" altLang="en-US" b="1" dirty="0"/>
              <a:t>정제 완료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421756" y="1152030"/>
            <a:ext cx="313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E5240"/>
                </a:solidFill>
              </a:rPr>
              <a:t>요기요</a:t>
            </a:r>
            <a:r>
              <a:rPr lang="ko-KR" altLang="en-US" b="1" dirty="0" smtClean="0">
                <a:solidFill>
                  <a:srgbClr val="5E5240"/>
                </a:solidFill>
              </a:rPr>
              <a:t> 데이터 정제 및 변환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84" y="2276285"/>
            <a:ext cx="2441390" cy="19695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90" y="2306482"/>
            <a:ext cx="3355898" cy="18661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29" y="2368472"/>
            <a:ext cx="3377588" cy="178515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23900" y="1733959"/>
            <a:ext cx="3433359" cy="3241041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34741" y="1733959"/>
            <a:ext cx="3433359" cy="3241041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379320" y="1733959"/>
            <a:ext cx="3433359" cy="3241041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723901" y="291053"/>
            <a:ext cx="5300662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3.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수집 및 정제 과정 </a:t>
            </a:r>
            <a:r>
              <a:rPr lang="ko-KR" altLang="en-US" sz="1800" dirty="0">
                <a:solidFill>
                  <a:srgbClr val="5E5240"/>
                </a:solidFill>
              </a:rPr>
              <a:t>배달업체</a:t>
            </a:r>
            <a:r>
              <a:rPr lang="en-US" altLang="ko-KR" sz="1800" dirty="0">
                <a:solidFill>
                  <a:srgbClr val="5E5240"/>
                </a:solidFill>
              </a:rPr>
              <a:t>(</a:t>
            </a:r>
            <a:r>
              <a:rPr lang="ko-KR" altLang="en-US" sz="1800" dirty="0" err="1">
                <a:solidFill>
                  <a:srgbClr val="5E5240"/>
                </a:solidFill>
              </a:rPr>
              <a:t>요기요</a:t>
            </a:r>
            <a:r>
              <a:rPr lang="en-US" altLang="ko-KR" sz="1800" dirty="0" smtClean="0">
                <a:solidFill>
                  <a:srgbClr val="5E5240"/>
                </a:solidFill>
              </a:rPr>
              <a:t>)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715000" y="646653"/>
            <a:ext cx="575310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8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723900" y="291053"/>
            <a:ext cx="441994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4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23900" y="1733959"/>
            <a:ext cx="10744200" cy="3241041"/>
            <a:chOff x="609600" y="2232842"/>
            <a:chExt cx="10744200" cy="2946400"/>
          </a:xfrm>
        </p:grpSpPr>
        <p:sp>
          <p:nvSpPr>
            <p:cNvPr id="14" name="직사각형 13"/>
            <p:cNvSpPr/>
            <p:nvPr/>
          </p:nvSpPr>
          <p:spPr>
            <a:xfrm>
              <a:off x="609600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51881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23900" y="5117397"/>
            <a:ext cx="10744200" cy="138008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942848" y="4657697"/>
            <a:ext cx="18485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국가통계포털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400567" y="4657697"/>
            <a:ext cx="1848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국가통계포털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161815" y="5404623"/>
            <a:ext cx="98684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업계 </a:t>
            </a:r>
            <a:r>
              <a:rPr lang="ko-KR" altLang="en-US" sz="1600" dirty="0" smtClean="0">
                <a:solidFill>
                  <a:schemeClr val="bg1"/>
                </a:solidFill>
              </a:rPr>
              <a:t>동향 분석을 위한 </a:t>
            </a:r>
            <a:r>
              <a:rPr lang="ko-KR" altLang="en-US" sz="1600" dirty="0">
                <a:solidFill>
                  <a:schemeClr val="bg1"/>
                </a:solidFill>
              </a:rPr>
              <a:t>외식산업 경기 전망 지수 </a:t>
            </a:r>
            <a:r>
              <a:rPr lang="ko-KR" altLang="en-US" sz="1600" dirty="0" smtClean="0">
                <a:solidFill>
                  <a:schemeClr val="bg1"/>
                </a:solidFill>
              </a:rPr>
              <a:t>시각화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전체 </a:t>
            </a:r>
            <a:r>
              <a:rPr lang="ko-KR" altLang="en-US" sz="1600" dirty="0">
                <a:solidFill>
                  <a:schemeClr val="bg1"/>
                </a:solidFill>
              </a:rPr>
              <a:t>전망 지수 및 다양한 업종 데이터 비교 검토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266181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036686" y="1120292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외식산업경기전망지수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036351" y="1140930"/>
            <a:ext cx="3661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음식점의 사업장 </a:t>
            </a:r>
            <a:r>
              <a:rPr lang="ko-KR" altLang="en-US" b="1" dirty="0" err="1">
                <a:solidFill>
                  <a:srgbClr val="5E5240"/>
                </a:solidFill>
              </a:rPr>
              <a:t>임차현황</a:t>
            </a:r>
            <a:r>
              <a:rPr lang="ko-KR" altLang="en-US" b="1" dirty="0">
                <a:solidFill>
                  <a:srgbClr val="5E5240"/>
                </a:solidFill>
              </a:rPr>
              <a:t> 데이터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3" t="33332" b="31290"/>
          <a:stretch/>
        </p:blipFill>
        <p:spPr>
          <a:xfrm>
            <a:off x="1105343" y="2220498"/>
            <a:ext cx="4426415" cy="20889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61815" y="5848271"/>
            <a:ext cx="9918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다른 업종과 달리 치킨 업종은 경기전망 지수와 추세 흐름이 독립적으로 작용하는 것으로 보임 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4455886" y="646653"/>
            <a:ext cx="7060554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83" r="49903" b="25585"/>
          <a:stretch/>
        </p:blipFill>
        <p:spPr>
          <a:xfrm>
            <a:off x="6871134" y="2253269"/>
            <a:ext cx="3992009" cy="190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8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10744200" cy="3846919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3900" y="5783200"/>
            <a:ext cx="10744200" cy="71428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067521" y="5955675"/>
            <a:ext cx="8057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2018~2020</a:t>
            </a:r>
            <a:r>
              <a:rPr lang="ko-KR" altLang="en-US" b="1" dirty="0" smtClean="0">
                <a:solidFill>
                  <a:schemeClr val="bg1"/>
                </a:solidFill>
              </a:rPr>
              <a:t>년도 음식점전체기준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임차비용의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47%~49%</a:t>
            </a:r>
            <a:r>
              <a:rPr lang="ko-KR" altLang="en-US" b="1" dirty="0" smtClean="0">
                <a:solidFill>
                  <a:schemeClr val="bg1"/>
                </a:solidFill>
              </a:rPr>
              <a:t>정도가 </a:t>
            </a:r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r>
              <a:rPr lang="ko-KR" altLang="en-US" b="1" dirty="0" err="1" smtClean="0">
                <a:solidFill>
                  <a:schemeClr val="bg1"/>
                </a:solidFill>
              </a:rPr>
              <a:t>천미만이다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298878" y="1120292"/>
            <a:ext cx="3594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음식점 전체 임차 </a:t>
            </a:r>
            <a:r>
              <a:rPr lang="ko-KR" altLang="en-US" b="1" dirty="0">
                <a:solidFill>
                  <a:srgbClr val="5E5240"/>
                </a:solidFill>
              </a:rPr>
              <a:t>비용 현황 분석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74" y="1999926"/>
            <a:ext cx="3389518" cy="35809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197" y="1999926"/>
            <a:ext cx="3370749" cy="358095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051" y="1999926"/>
            <a:ext cx="3370749" cy="358095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0101120" y="5285188"/>
            <a:ext cx="132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>
                <a:solidFill>
                  <a:srgbClr val="5E5240"/>
                </a:solidFill>
              </a:rPr>
              <a:t>출처 : 국가통계포털</a:t>
            </a: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723900" y="291053"/>
            <a:ext cx="4419944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4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455886" y="646653"/>
            <a:ext cx="7060554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77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03" y="1985834"/>
            <a:ext cx="10498797" cy="357913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3900" y="1733959"/>
            <a:ext cx="10744200" cy="3846919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3900" y="5783200"/>
            <a:ext cx="10744200" cy="71428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음식점 전체에 비해서 치킨전문점의 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천미만</a:t>
            </a:r>
            <a:r>
              <a:rPr lang="ko-KR" altLang="en-US" dirty="0" smtClean="0"/>
              <a:t> 비율이 </a:t>
            </a:r>
            <a:r>
              <a:rPr lang="en-US" altLang="ko-KR" dirty="0" smtClean="0"/>
              <a:t>3%~6%</a:t>
            </a:r>
            <a:r>
              <a:rPr lang="ko-KR" altLang="en-US" dirty="0" smtClean="0"/>
              <a:t> 더 많다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339754" y="1120292"/>
            <a:ext cx="3512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치킨전문점 임차 </a:t>
            </a:r>
            <a:r>
              <a:rPr lang="ko-KR" altLang="en-US" b="1" dirty="0">
                <a:solidFill>
                  <a:srgbClr val="5E5240"/>
                </a:solidFill>
              </a:rPr>
              <a:t>비용 현황 분석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101120" y="5285188"/>
            <a:ext cx="13292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>
                <a:solidFill>
                  <a:srgbClr val="5E5240"/>
                </a:solidFill>
              </a:rPr>
              <a:t>출처 : 국가통계포털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511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217" y="2008660"/>
            <a:ext cx="4242134" cy="39140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68" y="2008661"/>
            <a:ext cx="4118835" cy="3800331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723900" y="1733959"/>
            <a:ext cx="10744200" cy="3846919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23900" y="1002253"/>
            <a:ext cx="10744200" cy="593029"/>
            <a:chOff x="723900" y="1002253"/>
            <a:chExt cx="10744200" cy="593029"/>
          </a:xfrm>
        </p:grpSpPr>
        <p:sp>
          <p:nvSpPr>
            <p:cNvPr id="29" name="직사각형 28"/>
            <p:cNvSpPr/>
            <p:nvPr/>
          </p:nvSpPr>
          <p:spPr>
            <a:xfrm>
              <a:off x="723900" y="1002253"/>
              <a:ext cx="10744200" cy="593029"/>
            </a:xfrm>
            <a:prstGeom prst="rect">
              <a:avLst/>
            </a:prstGeom>
            <a:solidFill>
              <a:srgbClr val="5E524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506127" y="1120292"/>
              <a:ext cx="51797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5E5240"/>
                  </a:solidFill>
                </a:rPr>
                <a:t>서울지역 </a:t>
              </a:r>
              <a:r>
                <a:rPr lang="ko-KR" altLang="en-US" b="1" dirty="0" err="1" smtClean="0">
                  <a:solidFill>
                    <a:srgbClr val="5E5240"/>
                  </a:solidFill>
                </a:rPr>
                <a:t>요기요</a:t>
              </a:r>
              <a:r>
                <a:rPr lang="ko-KR" altLang="en-US" b="1" dirty="0" smtClean="0">
                  <a:solidFill>
                    <a:srgbClr val="5E5240"/>
                  </a:solidFill>
                </a:rPr>
                <a:t> 월별 일별 </a:t>
              </a:r>
              <a:r>
                <a:rPr lang="ko-KR" altLang="en-US" b="1" dirty="0" smtClean="0">
                  <a:solidFill>
                    <a:srgbClr val="821C1C"/>
                  </a:solidFill>
                </a:rPr>
                <a:t>주문량 그래프 </a:t>
              </a:r>
              <a:r>
                <a:rPr lang="en-US" altLang="ko-KR" b="1" dirty="0" smtClean="0">
                  <a:solidFill>
                    <a:srgbClr val="821C1C"/>
                  </a:solidFill>
                </a:rPr>
                <a:t>TOP5</a:t>
              </a:r>
              <a:endParaRPr lang="ko-KR" altLang="en-US" dirty="0">
                <a:solidFill>
                  <a:srgbClr val="5E5240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723900" y="5783200"/>
            <a:ext cx="10744200" cy="71428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월별 </a:t>
            </a:r>
            <a:r>
              <a:rPr lang="en-US" altLang="ko-KR" b="1" dirty="0" smtClean="0"/>
              <a:t>6~10</a:t>
            </a:r>
            <a:r>
              <a:rPr lang="ko-KR" altLang="en-US" b="1" dirty="0" smtClean="0"/>
              <a:t>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일별 </a:t>
            </a:r>
            <a:r>
              <a:rPr lang="en-US" altLang="ko-KR" b="1" dirty="0" smtClean="0"/>
              <a:t>25~30</a:t>
            </a:r>
            <a:r>
              <a:rPr lang="ko-KR" altLang="en-US" b="1" dirty="0" smtClean="0"/>
              <a:t>일</a:t>
            </a:r>
            <a:r>
              <a:rPr lang="ko-KR" altLang="en-US" dirty="0" smtClean="0"/>
              <a:t>이 가장 많은 주문량을 보인다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825131" y="1944147"/>
            <a:ext cx="1337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5E5240"/>
                </a:solidFill>
              </a:rPr>
              <a:t>주문량</a:t>
            </a:r>
            <a:r>
              <a:rPr lang="en-US" altLang="ko-KR" sz="1600" b="1" dirty="0" smtClean="0">
                <a:solidFill>
                  <a:srgbClr val="5E5240"/>
                </a:solidFill>
              </a:rPr>
              <a:t>: </a:t>
            </a:r>
            <a:r>
              <a:rPr lang="ko-KR" altLang="en-US" sz="1600" b="1" dirty="0" smtClean="0">
                <a:solidFill>
                  <a:srgbClr val="5E5240"/>
                </a:solidFill>
              </a:rPr>
              <a:t>월별</a:t>
            </a:r>
            <a:endParaRPr lang="ko-KR" altLang="en-US" sz="1600" b="1" dirty="0">
              <a:solidFill>
                <a:srgbClr val="5E524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774500" y="1944147"/>
            <a:ext cx="1337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5E5240"/>
                </a:solidFill>
              </a:rPr>
              <a:t>주문량</a:t>
            </a:r>
            <a:r>
              <a:rPr lang="en-US" altLang="ko-KR" sz="1600" b="1" dirty="0" smtClean="0">
                <a:solidFill>
                  <a:srgbClr val="5E5240"/>
                </a:solidFill>
              </a:rPr>
              <a:t>: </a:t>
            </a:r>
            <a:r>
              <a:rPr lang="ko-KR" altLang="en-US" sz="1600" b="1" dirty="0">
                <a:solidFill>
                  <a:srgbClr val="5E5240"/>
                </a:solidFill>
              </a:rPr>
              <a:t>일</a:t>
            </a:r>
            <a:r>
              <a:rPr lang="ko-KR" altLang="en-US" sz="1600" b="1" dirty="0" smtClean="0">
                <a:solidFill>
                  <a:srgbClr val="5E5240"/>
                </a:solidFill>
              </a:rPr>
              <a:t>별</a:t>
            </a:r>
            <a:endParaRPr lang="ko-KR" altLang="en-US" sz="1600" b="1" dirty="0">
              <a:solidFill>
                <a:srgbClr val="5E5240"/>
              </a:solidFill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29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/>
          <a:stretch/>
        </p:blipFill>
        <p:spPr bwMode="auto">
          <a:xfrm>
            <a:off x="-29028" y="0"/>
            <a:ext cx="122210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254748" y="-1"/>
            <a:ext cx="6937251" cy="685800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777264" y="1342293"/>
            <a:ext cx="6138966" cy="1407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>
                <a:solidFill>
                  <a:srgbClr val="5E5240"/>
                </a:solidFill>
              </a:rPr>
              <a:t>index</a:t>
            </a:r>
            <a:endParaRPr lang="ko-KR" altLang="en-US" sz="6000" b="1" dirty="0">
              <a:solidFill>
                <a:srgbClr val="5E524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5907314" y="2659821"/>
            <a:ext cx="5588000" cy="19259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5777264" y="2917371"/>
            <a:ext cx="6138966" cy="3698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ko-KR" altLang="en-US" sz="2000" b="1" dirty="0" smtClean="0">
                <a:solidFill>
                  <a:srgbClr val="5E5240"/>
                </a:solidFill>
              </a:rPr>
              <a:t>페르소나 소개</a:t>
            </a:r>
            <a:r>
              <a:rPr lang="en-US" altLang="ko-KR" sz="2000" b="1" dirty="0" smtClean="0">
                <a:solidFill>
                  <a:srgbClr val="5E5240"/>
                </a:solidFill>
              </a:rPr>
              <a:t/>
            </a:r>
            <a:br>
              <a:rPr lang="en-US" altLang="ko-KR" sz="2000" b="1" dirty="0" smtClean="0">
                <a:solidFill>
                  <a:srgbClr val="5E5240"/>
                </a:solidFill>
              </a:rPr>
            </a:br>
            <a:endParaRPr lang="en-US" altLang="ko-KR" sz="2000" b="1" dirty="0" smtClean="0">
              <a:solidFill>
                <a:srgbClr val="5E524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 smtClean="0">
                <a:solidFill>
                  <a:srgbClr val="5E5240"/>
                </a:solidFill>
              </a:rPr>
              <a:t>프로젝트 소개</a:t>
            </a:r>
            <a:r>
              <a:rPr lang="en-US" altLang="ko-KR" sz="1800" dirty="0" smtClean="0">
                <a:solidFill>
                  <a:srgbClr val="5E5240"/>
                </a:solidFill>
              </a:rPr>
              <a:t/>
            </a:r>
            <a:br>
              <a:rPr lang="en-US" altLang="ko-KR" sz="1800" dirty="0" smtClean="0">
                <a:solidFill>
                  <a:srgbClr val="5E5240"/>
                </a:solidFill>
              </a:rPr>
            </a:br>
            <a:r>
              <a:rPr lang="en-US" altLang="ko-KR" sz="2000" dirty="0" smtClean="0">
                <a:solidFill>
                  <a:srgbClr val="5E5240"/>
                </a:solidFill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 smtClean="0">
                <a:solidFill>
                  <a:srgbClr val="5E5240"/>
                </a:solidFill>
              </a:rPr>
              <a:t>수집 및 정제 과정</a:t>
            </a:r>
            <a:r>
              <a:rPr lang="en-US" altLang="ko-KR" sz="2000" dirty="0" smtClean="0">
                <a:solidFill>
                  <a:srgbClr val="5E5240"/>
                </a:solidFill>
              </a:rPr>
              <a:t/>
            </a:r>
            <a:br>
              <a:rPr lang="en-US" altLang="ko-KR" sz="2000" dirty="0" smtClean="0">
                <a:solidFill>
                  <a:srgbClr val="5E5240"/>
                </a:solidFill>
              </a:rPr>
            </a:br>
            <a:endParaRPr lang="en-US" altLang="ko-KR" sz="2000" b="1" dirty="0" smtClean="0">
              <a:solidFill>
                <a:srgbClr val="5E524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 smtClean="0">
                <a:solidFill>
                  <a:srgbClr val="5E5240"/>
                </a:solidFill>
              </a:rPr>
              <a:t>분석 과정</a:t>
            </a:r>
            <a:r>
              <a:rPr lang="en-US" altLang="ko-KR" sz="2000" b="1" dirty="0">
                <a:solidFill>
                  <a:srgbClr val="5E5240"/>
                </a:solidFill>
              </a:rPr>
              <a:t/>
            </a:r>
            <a:br>
              <a:rPr lang="en-US" altLang="ko-KR" sz="2000" b="1" dirty="0">
                <a:solidFill>
                  <a:srgbClr val="5E5240"/>
                </a:solidFill>
              </a:rPr>
            </a:br>
            <a:endParaRPr lang="en-US" altLang="ko-KR" sz="2000" b="1" dirty="0">
              <a:solidFill>
                <a:srgbClr val="5E524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 smtClean="0">
                <a:solidFill>
                  <a:srgbClr val="5E5240"/>
                </a:solidFill>
              </a:rPr>
              <a:t>분석 결과</a:t>
            </a:r>
            <a:r>
              <a:rPr lang="en-US" altLang="ko-KR" sz="2000" b="1" dirty="0" smtClean="0">
                <a:solidFill>
                  <a:srgbClr val="5E5240"/>
                </a:solidFill>
              </a:rPr>
              <a:t/>
            </a:r>
            <a:br>
              <a:rPr lang="en-US" altLang="ko-KR" sz="2000" b="1" dirty="0" smtClean="0">
                <a:solidFill>
                  <a:srgbClr val="5E5240"/>
                </a:solidFill>
              </a:rPr>
            </a:br>
            <a:endParaRPr lang="en-US" altLang="ko-KR" sz="2000" b="1" dirty="0" smtClean="0">
              <a:solidFill>
                <a:srgbClr val="5E524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 smtClean="0">
                <a:solidFill>
                  <a:srgbClr val="5E5240"/>
                </a:solidFill>
              </a:rPr>
              <a:t>분석 결론</a:t>
            </a:r>
            <a:endParaRPr lang="ko-KR" altLang="en-US" sz="20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64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7527696" y="1831445"/>
            <a:ext cx="3940404" cy="4666036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주말에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특히 일요일에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주문을 많이 하는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경향을 보인다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8" y="1357852"/>
            <a:ext cx="5984905" cy="544553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23900" y="1002253"/>
            <a:ext cx="10744200" cy="593029"/>
            <a:chOff x="723900" y="1002253"/>
            <a:chExt cx="10744200" cy="593029"/>
          </a:xfrm>
        </p:grpSpPr>
        <p:sp>
          <p:nvSpPr>
            <p:cNvPr id="29" name="직사각형 28"/>
            <p:cNvSpPr/>
            <p:nvPr/>
          </p:nvSpPr>
          <p:spPr>
            <a:xfrm>
              <a:off x="723900" y="1002253"/>
              <a:ext cx="10744200" cy="593029"/>
            </a:xfrm>
            <a:prstGeom prst="rect">
              <a:avLst/>
            </a:prstGeom>
            <a:solidFill>
              <a:srgbClr val="5E524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993505" y="1120292"/>
              <a:ext cx="42049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5E5240"/>
                  </a:solidFill>
                </a:rPr>
                <a:t>서울지역 </a:t>
              </a:r>
              <a:r>
                <a:rPr lang="ko-KR" altLang="en-US" b="1" dirty="0" err="1" smtClean="0">
                  <a:solidFill>
                    <a:srgbClr val="5E5240"/>
                  </a:solidFill>
                </a:rPr>
                <a:t>요기요</a:t>
              </a:r>
              <a:r>
                <a:rPr lang="ko-KR" altLang="en-US" b="1" dirty="0" smtClean="0">
                  <a:solidFill>
                    <a:srgbClr val="5E5240"/>
                  </a:solidFill>
                </a:rPr>
                <a:t> </a:t>
              </a:r>
              <a:r>
                <a:rPr lang="ko-KR" altLang="en-US" b="1" dirty="0" err="1" smtClean="0">
                  <a:solidFill>
                    <a:srgbClr val="5E5240"/>
                  </a:solidFill>
                </a:rPr>
                <a:t>요일별</a:t>
              </a:r>
              <a:r>
                <a:rPr lang="ko-KR" altLang="en-US" b="1" dirty="0" smtClean="0">
                  <a:solidFill>
                    <a:srgbClr val="5E5240"/>
                  </a:solidFill>
                </a:rPr>
                <a:t> 주문량 </a:t>
              </a:r>
              <a:r>
                <a:rPr lang="ko-KR" altLang="en-US" b="1" dirty="0" err="1" smtClean="0">
                  <a:solidFill>
                    <a:srgbClr val="A60624"/>
                  </a:solidFill>
                </a:rPr>
                <a:t>높은순</a:t>
              </a:r>
              <a:endParaRPr lang="ko-KR" altLang="en-US" dirty="0">
                <a:solidFill>
                  <a:srgbClr val="5E5240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23900" y="1831445"/>
            <a:ext cx="6473883" cy="4666037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1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64483"/>
            <a:ext cx="5527829" cy="211025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387844" y="1120292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맛 </a:t>
            </a:r>
            <a:r>
              <a:rPr lang="en-US" altLang="ko-KR" b="1" dirty="0">
                <a:solidFill>
                  <a:srgbClr val="5E5240"/>
                </a:solidFill>
              </a:rPr>
              <a:t>/ </a:t>
            </a:r>
            <a:r>
              <a:rPr lang="ko-KR" altLang="en-US" b="1" dirty="0">
                <a:solidFill>
                  <a:srgbClr val="5E5240"/>
                </a:solidFill>
              </a:rPr>
              <a:t>양 </a:t>
            </a:r>
            <a:r>
              <a:rPr lang="en-US" altLang="ko-KR" b="1" dirty="0">
                <a:solidFill>
                  <a:srgbClr val="5E5240"/>
                </a:solidFill>
              </a:rPr>
              <a:t>/ </a:t>
            </a:r>
            <a:r>
              <a:rPr lang="ko-KR" altLang="en-US" b="1" dirty="0">
                <a:solidFill>
                  <a:srgbClr val="5E5240"/>
                </a:solidFill>
              </a:rPr>
              <a:t>배달</a:t>
            </a:r>
            <a:r>
              <a:rPr lang="ko-KR" altLang="en-US" b="1" dirty="0">
                <a:solidFill>
                  <a:srgbClr val="821C1C"/>
                </a:solidFill>
              </a:rPr>
              <a:t> </a:t>
            </a:r>
            <a:r>
              <a:rPr lang="ko-KR" altLang="en-US" b="1" dirty="0" smtClean="0">
                <a:solidFill>
                  <a:srgbClr val="821C1C"/>
                </a:solidFill>
              </a:rPr>
              <a:t>빈도와 </a:t>
            </a:r>
            <a:r>
              <a:rPr lang="ko-KR" altLang="en-US" b="1" dirty="0" err="1" smtClean="0">
                <a:solidFill>
                  <a:srgbClr val="821C1C"/>
                </a:solidFill>
              </a:rPr>
              <a:t>상관분석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18" y="1883292"/>
            <a:ext cx="2075080" cy="17474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83" y="3654192"/>
            <a:ext cx="2093350" cy="17628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599" y="3671592"/>
            <a:ext cx="2072689" cy="174542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723900" y="1733959"/>
            <a:ext cx="5372100" cy="3846919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23900" y="5783200"/>
            <a:ext cx="10744200" cy="71428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150331" y="5847953"/>
            <a:ext cx="58913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맛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/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양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/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배달 에 따른 빈도와 상관 분석 결과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비교적 양이 많을 수록 좋은 종합점수를 받는 것으로 판단된다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886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507795" y="1120292"/>
            <a:ext cx="5176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높은 평점 </a:t>
            </a:r>
            <a:r>
              <a:rPr lang="en-US" altLang="ko-KR" b="1" dirty="0">
                <a:solidFill>
                  <a:srgbClr val="5E5240"/>
                </a:solidFill>
              </a:rPr>
              <a:t>/ </a:t>
            </a:r>
            <a:r>
              <a:rPr lang="ko-KR" altLang="en-US" b="1" dirty="0">
                <a:solidFill>
                  <a:srgbClr val="5E5240"/>
                </a:solidFill>
              </a:rPr>
              <a:t>낮은 평점 이용자 간</a:t>
            </a:r>
            <a:r>
              <a:rPr lang="ko-KR" altLang="en-US" b="1" dirty="0">
                <a:solidFill>
                  <a:srgbClr val="821C1C"/>
                </a:solidFill>
              </a:rPr>
              <a:t> 메뉴 선택 비교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23900" y="1733959"/>
            <a:ext cx="10744200" cy="3846919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23900" y="5783200"/>
            <a:ext cx="10744200" cy="71428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738100" y="5840990"/>
            <a:ext cx="8715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높은 평점을 준 </a:t>
            </a:r>
            <a:r>
              <a:rPr lang="ko-KR" altLang="en-US" dirty="0" smtClean="0">
                <a:solidFill>
                  <a:schemeClr val="bg1"/>
                </a:solidFill>
              </a:rPr>
              <a:t>이용자 선택 </a:t>
            </a:r>
            <a:r>
              <a:rPr lang="ko-KR" altLang="en-US" dirty="0">
                <a:solidFill>
                  <a:schemeClr val="bg1"/>
                </a:solidFill>
              </a:rPr>
              <a:t>메뉴와 낮은 평점을 준 </a:t>
            </a:r>
            <a:r>
              <a:rPr lang="ko-KR" altLang="en-US" dirty="0" smtClean="0">
                <a:solidFill>
                  <a:schemeClr val="bg1"/>
                </a:solidFill>
              </a:rPr>
              <a:t>이용자 간 </a:t>
            </a:r>
            <a:r>
              <a:rPr lang="ko-KR" altLang="en-US" dirty="0">
                <a:solidFill>
                  <a:schemeClr val="bg1"/>
                </a:solidFill>
              </a:rPr>
              <a:t>선택 메뉴 </a:t>
            </a:r>
            <a:r>
              <a:rPr lang="ko-KR" altLang="en-US" dirty="0" smtClean="0">
                <a:solidFill>
                  <a:schemeClr val="bg1"/>
                </a:solidFill>
              </a:rPr>
              <a:t>비교 결과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종합점수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평점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</a:rPr>
              <a:t>는 메뉴 선택 </a:t>
            </a:r>
            <a:r>
              <a:rPr lang="ko-KR" altLang="en-US" b="1" dirty="0">
                <a:solidFill>
                  <a:schemeClr val="bg1"/>
                </a:solidFill>
              </a:rPr>
              <a:t>에서도 유의미한 영향이 있을 수 있음을 확인 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12" y="2296957"/>
            <a:ext cx="4983679" cy="154161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120311" y="3012388"/>
            <a:ext cx="2432175" cy="15211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67" y="2051597"/>
            <a:ext cx="4629106" cy="2232757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6344817" y="2167739"/>
            <a:ext cx="4376056" cy="211349"/>
            <a:chOff x="7133144" y="4292776"/>
            <a:chExt cx="2162176" cy="145342"/>
          </a:xfrm>
        </p:grpSpPr>
        <p:sp>
          <p:nvSpPr>
            <p:cNvPr id="42" name="직사각형 41"/>
            <p:cNvSpPr/>
            <p:nvPr/>
          </p:nvSpPr>
          <p:spPr>
            <a:xfrm>
              <a:off x="7133144" y="4292777"/>
              <a:ext cx="2162176" cy="145341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133144" y="4292776"/>
              <a:ext cx="2162176" cy="145341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1120311" y="3002227"/>
            <a:ext cx="2432175" cy="15211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1426239" y="4247330"/>
            <a:ext cx="4371823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692393" y="4387522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821C1C"/>
                </a:solidFill>
              </a:rPr>
              <a:t>평균</a:t>
            </a:r>
            <a:r>
              <a:rPr lang="en-US" altLang="ko-KR" b="1" dirty="0">
                <a:solidFill>
                  <a:srgbClr val="821C1C"/>
                </a:solidFill>
              </a:rPr>
              <a:t>4.5</a:t>
            </a:r>
            <a:r>
              <a:rPr lang="ko-KR" altLang="en-US" b="1" dirty="0" smtClean="0">
                <a:solidFill>
                  <a:srgbClr val="821C1C"/>
                </a:solidFill>
              </a:rPr>
              <a:t>점</a:t>
            </a:r>
            <a:r>
              <a:rPr lang="ko-KR" altLang="en-US" b="1" dirty="0" smtClean="0">
                <a:solidFill>
                  <a:srgbClr val="5E5240"/>
                </a:solidFill>
              </a:rPr>
              <a:t>을 준 고객이 선택한 </a:t>
            </a:r>
            <a:r>
              <a:rPr lang="ko-KR" altLang="en-US" b="1" dirty="0" smtClean="0">
                <a:solidFill>
                  <a:srgbClr val="821C1C"/>
                </a:solidFill>
              </a:rPr>
              <a:t>메뉴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344817" y="4247330"/>
            <a:ext cx="4371823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395368" y="4387522"/>
            <a:ext cx="427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821C1C"/>
                </a:solidFill>
              </a:rPr>
              <a:t>점수 </a:t>
            </a:r>
            <a:r>
              <a:rPr lang="en-US" altLang="ko-KR" b="1" dirty="0" smtClean="0">
                <a:solidFill>
                  <a:srgbClr val="821C1C"/>
                </a:solidFill>
              </a:rPr>
              <a:t>2</a:t>
            </a:r>
            <a:r>
              <a:rPr lang="ko-KR" altLang="en-US" b="1" dirty="0" smtClean="0">
                <a:solidFill>
                  <a:srgbClr val="821C1C"/>
                </a:solidFill>
              </a:rPr>
              <a:t>점 이하</a:t>
            </a:r>
            <a:r>
              <a:rPr lang="ko-KR" altLang="en-US" b="1" dirty="0" smtClean="0">
                <a:solidFill>
                  <a:srgbClr val="5E5240"/>
                </a:solidFill>
              </a:rPr>
              <a:t>를 준 고객이 선택한 </a:t>
            </a:r>
            <a:r>
              <a:rPr lang="ko-KR" altLang="en-US" b="1" dirty="0" smtClean="0">
                <a:solidFill>
                  <a:srgbClr val="821C1C"/>
                </a:solidFill>
              </a:rPr>
              <a:t>메뉴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046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202425" y="1120292"/>
            <a:ext cx="5787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평점 평균값 기준으로 </a:t>
            </a:r>
            <a:r>
              <a:rPr lang="ko-KR" altLang="en-US" b="1" dirty="0" smtClean="0">
                <a:solidFill>
                  <a:srgbClr val="5E5240"/>
                </a:solidFill>
              </a:rPr>
              <a:t>선정된 </a:t>
            </a:r>
            <a:r>
              <a:rPr lang="ko-KR" altLang="en-US" b="1" dirty="0" smtClean="0">
                <a:solidFill>
                  <a:srgbClr val="821C1C"/>
                </a:solidFill>
              </a:rPr>
              <a:t>우수 </a:t>
            </a:r>
            <a:r>
              <a:rPr lang="en-US" altLang="ko-KR" b="1" dirty="0">
                <a:solidFill>
                  <a:srgbClr val="821C1C"/>
                </a:solidFill>
              </a:rPr>
              <a:t>/ </a:t>
            </a:r>
            <a:r>
              <a:rPr lang="ko-KR" altLang="en-US" b="1" dirty="0" err="1">
                <a:solidFill>
                  <a:srgbClr val="821C1C"/>
                </a:solidFill>
              </a:rPr>
              <a:t>비우수</a:t>
            </a:r>
            <a:r>
              <a:rPr lang="ko-KR" altLang="en-US" b="1" dirty="0">
                <a:solidFill>
                  <a:srgbClr val="821C1C"/>
                </a:solidFill>
              </a:rPr>
              <a:t> </a:t>
            </a:r>
            <a:r>
              <a:rPr lang="ko-KR" altLang="en-US" b="1">
                <a:solidFill>
                  <a:srgbClr val="821C1C"/>
                </a:solidFill>
              </a:rPr>
              <a:t>업체 </a:t>
            </a:r>
            <a:r>
              <a:rPr lang="ko-KR" altLang="en-US" b="1" smtClean="0">
                <a:solidFill>
                  <a:srgbClr val="821C1C"/>
                </a:solidFill>
              </a:rPr>
              <a:t>분</a:t>
            </a:r>
            <a:r>
              <a:rPr lang="ko-KR" altLang="en-US" b="1">
                <a:solidFill>
                  <a:srgbClr val="821C1C"/>
                </a:solidFill>
              </a:rPr>
              <a:t>포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04" y="1978307"/>
            <a:ext cx="7400291" cy="419265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677536" y="3715120"/>
            <a:ext cx="2572930" cy="1326840"/>
            <a:chOff x="8677536" y="3715120"/>
            <a:chExt cx="2572930" cy="1326840"/>
          </a:xfrm>
        </p:grpSpPr>
        <p:grpSp>
          <p:nvGrpSpPr>
            <p:cNvPr id="8" name="그룹 7"/>
            <p:cNvGrpSpPr/>
            <p:nvPr/>
          </p:nvGrpSpPr>
          <p:grpSpPr>
            <a:xfrm>
              <a:off x="8677536" y="3715120"/>
              <a:ext cx="2572930" cy="488220"/>
              <a:chOff x="8763662" y="4842817"/>
              <a:chExt cx="2572930" cy="488220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9218668" y="4880297"/>
                <a:ext cx="2117924" cy="450740"/>
              </a:xfrm>
              <a:prstGeom prst="rect">
                <a:avLst/>
              </a:prstGeom>
              <a:solidFill>
                <a:srgbClr val="6FAB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눈물 방울 4"/>
              <p:cNvSpPr/>
              <p:nvPr/>
            </p:nvSpPr>
            <p:spPr>
              <a:xfrm rot="8100000">
                <a:off x="8769184" y="4842817"/>
                <a:ext cx="404454" cy="404454"/>
              </a:xfrm>
              <a:prstGeom prst="teardrop">
                <a:avLst/>
              </a:prstGeom>
              <a:solidFill>
                <a:srgbClr val="6FAB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8763662" y="4847241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 smtClean="0">
                    <a:solidFill>
                      <a:schemeClr val="bg1"/>
                    </a:solidFill>
                  </a:rPr>
                  <a:t>★</a:t>
                </a:r>
                <a:endParaRPr lang="ko-KR" altLang="en-US" dirty="0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8677536" y="4565820"/>
              <a:ext cx="2570156" cy="476140"/>
              <a:chOff x="8766436" y="5693097"/>
              <a:chExt cx="2570156" cy="47614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9218668" y="5718497"/>
                <a:ext cx="2117924" cy="450740"/>
              </a:xfrm>
              <a:prstGeom prst="rect">
                <a:avLst/>
              </a:prstGeom>
              <a:solidFill>
                <a:srgbClr val="CD3C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눈물 방울 18"/>
              <p:cNvSpPr/>
              <p:nvPr/>
            </p:nvSpPr>
            <p:spPr>
              <a:xfrm rot="8100000">
                <a:off x="8769184" y="5706416"/>
                <a:ext cx="404454" cy="404454"/>
              </a:xfrm>
              <a:prstGeom prst="teardrop">
                <a:avLst/>
              </a:prstGeom>
              <a:solidFill>
                <a:srgbClr val="CD3C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8766436" y="5693097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 smtClean="0">
                    <a:solidFill>
                      <a:schemeClr val="bg1"/>
                    </a:solidFill>
                  </a:rPr>
                  <a:t>★</a:t>
                </a:r>
                <a:endParaRPr lang="ko-KR" altLang="en-US" dirty="0"/>
              </a:p>
            </p:txBody>
          </p:sp>
        </p:grpSp>
        <p:sp>
          <p:nvSpPr>
            <p:cNvPr id="4" name="직사각형 3"/>
            <p:cNvSpPr/>
            <p:nvPr/>
          </p:nvSpPr>
          <p:spPr>
            <a:xfrm>
              <a:off x="9129768" y="3752600"/>
              <a:ext cx="2117924" cy="12852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/>
                  </a:solidFill>
                </a:rPr>
                <a:t>우수업체</a:t>
              </a:r>
              <a:r>
                <a:rPr lang="en-US" altLang="ko-KR" b="1" dirty="0">
                  <a:solidFill>
                    <a:schemeClr val="bg1"/>
                  </a:solidFill>
                </a:rPr>
                <a:t>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–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초록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 err="1">
                  <a:solidFill>
                    <a:schemeClr val="bg1"/>
                  </a:solidFill>
                </a:rPr>
                <a:t>비우수업체</a:t>
              </a:r>
              <a:r>
                <a:rPr lang="en-US" altLang="ko-KR" b="1" dirty="0">
                  <a:solidFill>
                    <a:schemeClr val="bg1"/>
                  </a:solidFill>
                </a:rPr>
                <a:t> - </a:t>
              </a:r>
              <a:r>
                <a:rPr lang="ko-KR" altLang="en-US" b="1" dirty="0">
                  <a:solidFill>
                    <a:schemeClr val="bg1"/>
                  </a:solidFill>
                </a:rPr>
                <a:t>빨강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8610599" y="2648932"/>
            <a:ext cx="2857501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218668" y="2760780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분포도 시각화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662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14289" y="1120292"/>
            <a:ext cx="3363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mtClean="0">
                <a:solidFill>
                  <a:srgbClr val="5E5240"/>
                </a:solidFill>
              </a:rPr>
              <a:t>평</a:t>
            </a:r>
            <a:r>
              <a:rPr lang="ko-KR" altLang="en-US" b="1">
                <a:solidFill>
                  <a:srgbClr val="5E5240"/>
                </a:solidFill>
              </a:rPr>
              <a:t>가</a:t>
            </a:r>
            <a:r>
              <a:rPr lang="ko-KR" altLang="en-US" b="1" smtClean="0">
                <a:solidFill>
                  <a:srgbClr val="5E5240"/>
                </a:solidFill>
              </a:rPr>
              <a:t> </a:t>
            </a:r>
            <a:r>
              <a:rPr lang="ko-KR" altLang="en-US" b="1" dirty="0" smtClean="0">
                <a:solidFill>
                  <a:srgbClr val="5E5240"/>
                </a:solidFill>
              </a:rPr>
              <a:t>점수 기준 </a:t>
            </a:r>
            <a:r>
              <a:rPr lang="ko-KR" altLang="en-US" b="1" dirty="0" smtClean="0">
                <a:solidFill>
                  <a:srgbClr val="821C1C"/>
                </a:solidFill>
              </a:rPr>
              <a:t>우수 </a:t>
            </a:r>
            <a:r>
              <a:rPr lang="ko-KR" altLang="en-US" b="1">
                <a:solidFill>
                  <a:srgbClr val="821C1C"/>
                </a:solidFill>
              </a:rPr>
              <a:t>업체 </a:t>
            </a:r>
            <a:r>
              <a:rPr lang="ko-KR" altLang="en-US" b="1" smtClean="0">
                <a:solidFill>
                  <a:srgbClr val="821C1C"/>
                </a:solidFill>
              </a:rPr>
              <a:t>선정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705457" y="1733960"/>
            <a:ext cx="2762643" cy="468135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평가점수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</a:rPr>
              <a:t>평가인원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</a:rPr>
              <a:t>리뷰개수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기준으로 </a:t>
            </a:r>
            <a:r>
              <a:rPr lang="ko-KR" altLang="en-US" b="1" dirty="0" err="1">
                <a:solidFill>
                  <a:schemeClr val="bg1"/>
                </a:solidFill>
              </a:rPr>
              <a:t>벤치마킹용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우수업체선정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ㅑ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18" y="2183005"/>
            <a:ext cx="7447643" cy="2110489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18" y="4647072"/>
            <a:ext cx="7447643" cy="1414664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497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899" y="1733959"/>
            <a:ext cx="6625985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52687" y="1120292"/>
            <a:ext cx="5086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평가점수가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낮은매장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en-US" altLang="ko-KR" b="1" dirty="0" smtClean="0">
                <a:solidFill>
                  <a:srgbClr val="5E5240"/>
                </a:solidFill>
              </a:rPr>
              <a:t>&amp;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높은매장</a:t>
            </a:r>
            <a:r>
              <a:rPr lang="ko-KR" altLang="en-US" b="1" dirty="0" smtClean="0">
                <a:solidFill>
                  <a:srgbClr val="5E5240"/>
                </a:solidFill>
              </a:rPr>
              <a:t> 상관관계분석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00950" y="3229827"/>
            <a:ext cx="3867150" cy="3185488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852014" y="3229827"/>
            <a:ext cx="3365021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평가 점수가 낮은 매장</a:t>
            </a:r>
            <a:r>
              <a:rPr lang="en-US" altLang="ko-KR" b="1" dirty="0" smtClean="0">
                <a:solidFill>
                  <a:schemeClr val="bg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bg1"/>
                </a:solidFill>
              </a:rPr>
              <a:t>평가인원과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리뷰개수가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</a:rPr>
              <a:t>높은 양의 상관관계를 나타냄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평가점수가 높은 매장</a:t>
            </a:r>
            <a:r>
              <a:rPr lang="en-US" altLang="ko-KR" b="1" dirty="0" smtClean="0">
                <a:solidFill>
                  <a:schemeClr val="bg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리뷰개수와</a:t>
            </a:r>
            <a:r>
              <a:rPr lang="ko-KR" altLang="en-US" sz="1600" dirty="0" smtClean="0">
                <a:solidFill>
                  <a:schemeClr val="bg1"/>
                </a:solidFill>
              </a:rPr>
              <a:t> 평가점수가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-0.176</a:t>
            </a:r>
            <a:r>
              <a:rPr lang="ko-KR" altLang="en-US" sz="1600" dirty="0" smtClean="0">
                <a:solidFill>
                  <a:schemeClr val="bg1"/>
                </a:solidFill>
              </a:rPr>
              <a:t>의 낮은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</a:rPr>
              <a:t>음의 상관관계를 나타냄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72390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3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상관관계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875314" y="646653"/>
            <a:ext cx="7641126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10" y="1961590"/>
            <a:ext cx="4591053" cy="422609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36" y="1838294"/>
            <a:ext cx="29241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20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26" b="66995"/>
          <a:stretch/>
        </p:blipFill>
        <p:spPr>
          <a:xfrm>
            <a:off x="5483930" y="1733959"/>
            <a:ext cx="3221527" cy="21835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02"/>
          <a:stretch/>
        </p:blipFill>
        <p:spPr>
          <a:xfrm>
            <a:off x="303985" y="1659763"/>
            <a:ext cx="5550715" cy="500773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898342" y="1120292"/>
            <a:ext cx="2395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E5240"/>
                </a:solidFill>
              </a:rPr>
              <a:t>평가인원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en-US" altLang="ko-KR" b="1" dirty="0" smtClean="0">
                <a:solidFill>
                  <a:srgbClr val="5E5240"/>
                </a:solidFill>
              </a:rPr>
              <a:t>TOP5 </a:t>
            </a:r>
            <a:r>
              <a:rPr lang="ko-KR" altLang="en-US" b="1" dirty="0" smtClean="0">
                <a:solidFill>
                  <a:srgbClr val="5E5240"/>
                </a:solidFill>
              </a:rPr>
              <a:t>비율 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4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</a:rPr>
              <a:t>평가인원</a:t>
            </a:r>
            <a:r>
              <a:rPr lang="ko-KR" altLang="en-US" b="1" dirty="0">
                <a:solidFill>
                  <a:schemeClr val="bg1"/>
                </a:solidFill>
              </a:rPr>
              <a:t> 기준으로 </a:t>
            </a:r>
            <a:r>
              <a:rPr lang="en-US" altLang="ko-KR" b="1" dirty="0">
                <a:solidFill>
                  <a:schemeClr val="bg1"/>
                </a:solidFill>
              </a:rPr>
              <a:t>TOP5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</a:rPr>
              <a:t>선정시</a:t>
            </a:r>
            <a:r>
              <a:rPr lang="ko-KR" altLang="en-US" b="1" dirty="0">
                <a:solidFill>
                  <a:schemeClr val="bg1"/>
                </a:solidFill>
              </a:rPr>
              <a:t> 우수 업체인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철인</a:t>
            </a:r>
            <a:r>
              <a:rPr lang="en-US" altLang="ko-KR" b="1" dirty="0">
                <a:solidFill>
                  <a:schemeClr val="bg1"/>
                </a:solidFill>
              </a:rPr>
              <a:t>7</a:t>
            </a:r>
            <a:r>
              <a:rPr lang="ko-KR" altLang="en-US" b="1" dirty="0" err="1">
                <a:solidFill>
                  <a:schemeClr val="bg1"/>
                </a:solidFill>
              </a:rPr>
              <a:t>호치킨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홍대점의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</a:rPr>
              <a:t>방문고객이</a:t>
            </a:r>
            <a:r>
              <a:rPr lang="ko-KR" altLang="en-US" b="1" dirty="0">
                <a:solidFill>
                  <a:schemeClr val="bg1"/>
                </a:solidFill>
              </a:rPr>
              <a:t> 압도적으로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</a:rPr>
              <a:t>많은것을</a:t>
            </a:r>
            <a:r>
              <a:rPr lang="ko-KR" altLang="en-US" b="1" dirty="0">
                <a:solidFill>
                  <a:schemeClr val="bg1"/>
                </a:solidFill>
              </a:rPr>
              <a:t> 알 수 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16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792014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「평가 점수 기준치 이상」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버블 차트 결과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</a:rPr>
              <a:t>리뷰갯수가</a:t>
            </a:r>
            <a:r>
              <a:rPr lang="ko-KR" altLang="en-US" sz="1600" b="1" dirty="0">
                <a:solidFill>
                  <a:schemeClr val="bg1"/>
                </a:solidFill>
              </a:rPr>
              <a:t> 많다고 평가점수가 높고 </a:t>
            </a:r>
            <a:r>
              <a:rPr lang="ko-KR" altLang="en-US" sz="1600" b="1" dirty="0" err="1">
                <a:solidFill>
                  <a:schemeClr val="bg1"/>
                </a:solidFill>
              </a:rPr>
              <a:t>리뷰갯수가</a:t>
            </a:r>
            <a:r>
              <a:rPr lang="ko-KR" altLang="en-US" sz="1600" b="1" dirty="0">
                <a:solidFill>
                  <a:schemeClr val="bg1"/>
                </a:solidFill>
              </a:rPr>
              <a:t> 적다고 평가점수가 낮다고 볼 수 </a:t>
            </a:r>
            <a:r>
              <a:rPr lang="ko-KR" altLang="en-US" sz="1600" b="1" dirty="0" err="1">
                <a:solidFill>
                  <a:schemeClr val="bg1"/>
                </a:solidFill>
              </a:rPr>
              <a:t>없다는것을</a:t>
            </a:r>
            <a:r>
              <a:rPr lang="ko-KR" altLang="en-US" sz="1600" b="1" dirty="0">
                <a:solidFill>
                  <a:schemeClr val="bg1"/>
                </a:solidFill>
              </a:rPr>
              <a:t> 확인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</a:rPr>
              <a:t>업체선정을</a:t>
            </a:r>
            <a:r>
              <a:rPr lang="ko-KR" altLang="en-US" sz="1600" b="1" dirty="0">
                <a:solidFill>
                  <a:schemeClr val="bg1"/>
                </a:solidFill>
              </a:rPr>
              <a:t> 위해선 평가 인원이 많은 업체의 브랜드를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선정하는 것이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유리할 </a:t>
            </a:r>
            <a:r>
              <a:rPr lang="ko-KR" altLang="en-US" sz="1600" b="1" dirty="0">
                <a:solidFill>
                  <a:schemeClr val="bg1"/>
                </a:solidFill>
              </a:rPr>
              <a:t>것으로 판단된다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C3CC5F3-A78B-4A22-8B07-4C4E6B3B4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44" y="1950881"/>
            <a:ext cx="6757139" cy="419708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193617" y="1120292"/>
            <a:ext cx="5804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평가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점수높은곳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en-US" altLang="ko-KR" b="1" dirty="0" smtClean="0">
                <a:solidFill>
                  <a:srgbClr val="5E5240"/>
                </a:solidFill>
              </a:rPr>
              <a:t>&amp; </a:t>
            </a:r>
            <a:r>
              <a:rPr lang="ko-KR" altLang="en-US" b="1" dirty="0" smtClean="0">
                <a:solidFill>
                  <a:srgbClr val="5E5240"/>
                </a:solidFill>
              </a:rPr>
              <a:t>리뷰 개수</a:t>
            </a:r>
            <a:r>
              <a:rPr lang="en-US" altLang="ko-KR" b="1" dirty="0" smtClean="0">
                <a:solidFill>
                  <a:srgbClr val="5E5240"/>
                </a:solidFill>
              </a:rPr>
              <a:t>(</a:t>
            </a:r>
            <a:r>
              <a:rPr lang="ko-KR" altLang="en-US" b="1" dirty="0" err="1" smtClean="0">
                <a:solidFill>
                  <a:srgbClr val="5E5240"/>
                </a:solidFill>
              </a:rPr>
              <a:t>버블크기</a:t>
            </a:r>
            <a:r>
              <a:rPr lang="en-US" altLang="ko-KR" b="1" dirty="0" smtClean="0">
                <a:solidFill>
                  <a:srgbClr val="5E5240"/>
                </a:solidFill>
              </a:rPr>
              <a:t>)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ko-KR" altLang="en-US" b="1" dirty="0" smtClean="0">
                <a:solidFill>
                  <a:srgbClr val="821C1C"/>
                </a:solidFill>
              </a:rPr>
              <a:t>버블차트비교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38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456517" y="1120292"/>
            <a:ext cx="5279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서울지역 최고의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치킨가게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en-US" altLang="ko-KR" b="1" dirty="0" smtClean="0">
                <a:solidFill>
                  <a:srgbClr val="5E5240"/>
                </a:solidFill>
              </a:rPr>
              <a:t>[ </a:t>
            </a:r>
            <a:r>
              <a:rPr lang="ko-KR" altLang="en-US" b="1" dirty="0" smtClean="0">
                <a:solidFill>
                  <a:srgbClr val="5E5240"/>
                </a:solidFill>
              </a:rPr>
              <a:t>철인</a:t>
            </a:r>
            <a:r>
              <a:rPr lang="en-US" altLang="ko-KR" b="1" dirty="0" smtClean="0">
                <a:solidFill>
                  <a:srgbClr val="5E5240"/>
                </a:solidFill>
              </a:rPr>
              <a:t>7</a:t>
            </a:r>
            <a:r>
              <a:rPr lang="ko-KR" altLang="en-US" b="1" dirty="0" err="1" smtClean="0">
                <a:solidFill>
                  <a:srgbClr val="5E5240"/>
                </a:solidFill>
              </a:rPr>
              <a:t>호치킨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홍대점</a:t>
            </a:r>
            <a:r>
              <a:rPr lang="en-US" altLang="ko-KR" b="1" dirty="0" smtClean="0">
                <a:solidFill>
                  <a:srgbClr val="5E5240"/>
                </a:solidFill>
              </a:rPr>
              <a:t>]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05457" y="1733960"/>
            <a:ext cx="2762643" cy="468135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철인</a:t>
            </a:r>
            <a:r>
              <a:rPr lang="en-US" altLang="ko-KR" sz="1600" b="1" dirty="0">
                <a:solidFill>
                  <a:schemeClr val="bg1"/>
                </a:solidFill>
              </a:rPr>
              <a:t>7</a:t>
            </a:r>
            <a:r>
              <a:rPr lang="ko-KR" altLang="en-US" sz="1600" b="1" dirty="0" err="1">
                <a:solidFill>
                  <a:schemeClr val="bg1"/>
                </a:solidFill>
              </a:rPr>
              <a:t>호치킨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</a:rPr>
              <a:t>홍대점에</a:t>
            </a:r>
            <a:r>
              <a:rPr lang="ko-KR" altLang="en-US" sz="1600" b="1" dirty="0">
                <a:solidFill>
                  <a:schemeClr val="bg1"/>
                </a:solidFill>
              </a:rPr>
              <a:t> 대한 미담을 분석 결과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사장의 인성에 관한 미담이 많이 나오고 있다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같은 브랜드의 </a:t>
            </a:r>
            <a:r>
              <a:rPr lang="ko-KR" altLang="en-US" sz="1600" b="1" dirty="0" err="1">
                <a:solidFill>
                  <a:schemeClr val="bg1"/>
                </a:solidFill>
              </a:rPr>
              <a:t>치킨집을</a:t>
            </a:r>
            <a:r>
              <a:rPr lang="ko-KR" altLang="en-US" sz="1600" b="1" dirty="0">
                <a:solidFill>
                  <a:schemeClr val="bg1"/>
                </a:solidFill>
              </a:rPr>
              <a:t> 창업 시 이 점을 잘 활용하면 수익률 증가에 도움이 될 것으로 판단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95" y="1950881"/>
            <a:ext cx="7400109" cy="4469976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028950" y="646653"/>
            <a:ext cx="843915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41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745326" y="1120292"/>
            <a:ext cx="2701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철인</a:t>
            </a:r>
            <a:r>
              <a:rPr lang="en-US" altLang="ko-KR" b="1" dirty="0" smtClean="0">
                <a:solidFill>
                  <a:srgbClr val="5E5240"/>
                </a:solidFill>
              </a:rPr>
              <a:t>7</a:t>
            </a:r>
            <a:r>
              <a:rPr lang="ko-KR" altLang="en-US" b="1" dirty="0" smtClean="0">
                <a:solidFill>
                  <a:srgbClr val="5E5240"/>
                </a:solidFill>
              </a:rPr>
              <a:t>호치킨홍대점 분석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05457" y="1733960"/>
            <a:ext cx="2762643" cy="468135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해당 지점 분석결과 배달 고객보다 매장방문 고객이 많은 것으로 보이며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사람들이 직접 찾아가서 </a:t>
            </a:r>
            <a:r>
              <a:rPr lang="en-US" altLang="ko-KR" sz="1600" b="1" dirty="0">
                <a:solidFill>
                  <a:schemeClr val="bg1"/>
                </a:solidFill>
              </a:rPr>
              <a:t>‘</a:t>
            </a:r>
            <a:r>
              <a:rPr lang="ko-KR" altLang="en-US" sz="1600" b="1" dirty="0" err="1">
                <a:solidFill>
                  <a:schemeClr val="bg1"/>
                </a:solidFill>
              </a:rPr>
              <a:t>돈쭐</a:t>
            </a:r>
            <a:r>
              <a:rPr lang="en-US" altLang="ko-KR" sz="1600" b="1" dirty="0">
                <a:solidFill>
                  <a:schemeClr val="bg1"/>
                </a:solidFill>
              </a:rPr>
              <a:t>‘ </a:t>
            </a:r>
            <a:r>
              <a:rPr lang="ko-KR" altLang="en-US" sz="1600" b="1" dirty="0">
                <a:solidFill>
                  <a:schemeClr val="bg1"/>
                </a:solidFill>
              </a:rPr>
              <a:t>낸다  라는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인터넷 </a:t>
            </a:r>
            <a:r>
              <a:rPr lang="ko-KR" altLang="en-US" sz="1600" b="1" dirty="0" err="1">
                <a:solidFill>
                  <a:schemeClr val="bg1"/>
                </a:solidFill>
              </a:rPr>
              <a:t>밈으로</a:t>
            </a:r>
            <a:r>
              <a:rPr lang="ko-KR" altLang="en-US" sz="1600" b="1" dirty="0">
                <a:solidFill>
                  <a:schemeClr val="bg1"/>
                </a:solidFill>
              </a:rPr>
              <a:t> 평가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9" y="2306482"/>
            <a:ext cx="4022677" cy="36537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42" y="1879076"/>
            <a:ext cx="4270315" cy="427031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028950" y="646653"/>
            <a:ext cx="843915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915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677356" y="291053"/>
            <a:ext cx="3913056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1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. </a:t>
            </a:r>
            <a:r>
              <a:rPr lang="ko-KR" altLang="en-US" sz="2400" b="1" dirty="0">
                <a:solidFill>
                  <a:srgbClr val="5E5240"/>
                </a:solidFill>
              </a:rPr>
              <a:t>페르소나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소개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3900" y="1223493"/>
            <a:ext cx="10744200" cy="5273990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3295650" y="646653"/>
            <a:ext cx="822079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56023" y="959555"/>
            <a:ext cx="3944627" cy="528097"/>
          </a:xfrm>
          <a:prstGeom prst="rect">
            <a:avLst/>
          </a:prstGeom>
          <a:solidFill>
            <a:schemeClr val="bg1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페르소나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256023" y="1593920"/>
            <a:ext cx="3944627" cy="1760185"/>
          </a:xfrm>
          <a:prstGeom prst="rect">
            <a:avLst/>
          </a:prstGeom>
          <a:solidFill>
            <a:schemeClr val="bg1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617204" y="1772177"/>
            <a:ext cx="2514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5E5240"/>
                </a:solidFill>
              </a:rPr>
              <a:t>개인정보</a:t>
            </a:r>
            <a:endParaRPr lang="en-US" altLang="ko-KR" sz="1600" b="1" dirty="0" smtClean="0">
              <a:solidFill>
                <a:srgbClr val="5E5240"/>
              </a:solidFill>
            </a:endParaRPr>
          </a:p>
          <a:p>
            <a:r>
              <a:rPr lang="ko-KR" altLang="en-US" sz="1600" dirty="0" smtClean="0">
                <a:solidFill>
                  <a:srgbClr val="5E5240"/>
                </a:solidFill>
              </a:rPr>
              <a:t>이름 </a:t>
            </a:r>
            <a:r>
              <a:rPr lang="en-US" altLang="ko-KR" sz="1600" dirty="0" smtClean="0">
                <a:solidFill>
                  <a:srgbClr val="5E5240"/>
                </a:solidFill>
              </a:rPr>
              <a:t>: </a:t>
            </a:r>
            <a:r>
              <a:rPr lang="ko-KR" altLang="en-US" sz="1600" dirty="0" err="1" smtClean="0">
                <a:solidFill>
                  <a:srgbClr val="5E5240"/>
                </a:solidFill>
              </a:rPr>
              <a:t>김준원</a:t>
            </a:r>
            <a:endParaRPr lang="en-US" altLang="ko-KR" sz="1600" dirty="0" smtClean="0">
              <a:solidFill>
                <a:srgbClr val="5E5240"/>
              </a:solidFill>
            </a:endParaRPr>
          </a:p>
          <a:p>
            <a:r>
              <a:rPr lang="ko-KR" altLang="en-US" sz="1600" dirty="0" smtClean="0">
                <a:solidFill>
                  <a:srgbClr val="5E5240"/>
                </a:solidFill>
              </a:rPr>
              <a:t>나이 </a:t>
            </a:r>
            <a:r>
              <a:rPr lang="en-US" altLang="ko-KR" sz="1600" dirty="0" smtClean="0">
                <a:solidFill>
                  <a:srgbClr val="5E5240"/>
                </a:solidFill>
              </a:rPr>
              <a:t>: 40</a:t>
            </a:r>
          </a:p>
          <a:p>
            <a:r>
              <a:rPr lang="ko-KR" altLang="en-US" sz="1600" dirty="0" smtClean="0">
                <a:solidFill>
                  <a:srgbClr val="5E5240"/>
                </a:solidFill>
              </a:rPr>
              <a:t>성별 </a:t>
            </a:r>
            <a:r>
              <a:rPr lang="en-US" altLang="ko-KR" sz="1600" dirty="0" smtClean="0">
                <a:solidFill>
                  <a:srgbClr val="5E5240"/>
                </a:solidFill>
              </a:rPr>
              <a:t>: </a:t>
            </a:r>
            <a:r>
              <a:rPr lang="ko-KR" altLang="en-US" sz="1600" dirty="0" smtClean="0">
                <a:solidFill>
                  <a:srgbClr val="5E5240"/>
                </a:solidFill>
              </a:rPr>
              <a:t>남자</a:t>
            </a:r>
            <a:endParaRPr lang="en-US" altLang="ko-KR" sz="1600" dirty="0" smtClean="0">
              <a:solidFill>
                <a:srgbClr val="5E5240"/>
              </a:solidFill>
            </a:endParaRPr>
          </a:p>
          <a:p>
            <a:r>
              <a:rPr lang="ko-KR" altLang="en-US" sz="1600" dirty="0" smtClean="0">
                <a:solidFill>
                  <a:srgbClr val="5E5240"/>
                </a:solidFill>
              </a:rPr>
              <a:t>직업</a:t>
            </a:r>
            <a:r>
              <a:rPr lang="en-US" altLang="ko-KR" sz="1600" dirty="0">
                <a:solidFill>
                  <a:srgbClr val="5E5240"/>
                </a:solidFill>
              </a:rPr>
              <a:t> </a:t>
            </a:r>
            <a:r>
              <a:rPr lang="en-US" altLang="ko-KR" sz="1600" dirty="0" smtClean="0">
                <a:solidFill>
                  <a:srgbClr val="5E5240"/>
                </a:solidFill>
              </a:rPr>
              <a:t>: </a:t>
            </a:r>
            <a:r>
              <a:rPr lang="ko-KR" altLang="en-US" sz="1600" dirty="0" err="1" smtClean="0">
                <a:solidFill>
                  <a:srgbClr val="5E5240"/>
                </a:solidFill>
              </a:rPr>
              <a:t>치킨업체</a:t>
            </a:r>
            <a:r>
              <a:rPr lang="ko-KR" altLang="en-US" sz="1600" dirty="0" smtClean="0">
                <a:solidFill>
                  <a:srgbClr val="5E5240"/>
                </a:solidFill>
              </a:rPr>
              <a:t> 부장</a:t>
            </a:r>
            <a:endParaRPr lang="en-US" altLang="ko-KR" sz="1600" dirty="0" smtClean="0">
              <a:solidFill>
                <a:srgbClr val="5E5240"/>
              </a:solidFill>
            </a:endParaRPr>
          </a:p>
          <a:p>
            <a:r>
              <a:rPr lang="ko-KR" altLang="en-US" sz="1600" dirty="0" smtClean="0">
                <a:solidFill>
                  <a:srgbClr val="5E5240"/>
                </a:solidFill>
              </a:rPr>
              <a:t>거주지 </a:t>
            </a:r>
            <a:r>
              <a:rPr lang="en-US" altLang="ko-KR" sz="1600" dirty="0">
                <a:solidFill>
                  <a:srgbClr val="5E5240"/>
                </a:solidFill>
              </a:rPr>
              <a:t>: </a:t>
            </a:r>
            <a:r>
              <a:rPr lang="ko-KR" altLang="en-US" sz="1600" dirty="0" smtClean="0">
                <a:solidFill>
                  <a:srgbClr val="5E5240"/>
                </a:solidFill>
              </a:rPr>
              <a:t>이태원</a:t>
            </a:r>
            <a:endParaRPr lang="ko-KR" altLang="en-US" sz="1600" dirty="0">
              <a:solidFill>
                <a:srgbClr val="5E524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294022" y="1705664"/>
            <a:ext cx="2817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5E5240"/>
                </a:solidFill>
              </a:rPr>
              <a:t>성격</a:t>
            </a:r>
            <a:endParaRPr lang="en-US" altLang="ko-KR" sz="1600" b="1" dirty="0" smtClean="0">
              <a:solidFill>
                <a:srgbClr val="5E52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5E5240"/>
                </a:solidFill>
              </a:rPr>
              <a:t>- </a:t>
            </a:r>
            <a:r>
              <a:rPr lang="ko-KR" altLang="en-US" sz="1600" dirty="0" err="1" smtClean="0">
                <a:solidFill>
                  <a:srgbClr val="5E5240"/>
                </a:solidFill>
              </a:rPr>
              <a:t>활동적임</a:t>
            </a:r>
            <a:endParaRPr lang="en-US" altLang="ko-KR" sz="1600" dirty="0" smtClean="0">
              <a:solidFill>
                <a:srgbClr val="5E52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5E5240"/>
                </a:solidFill>
              </a:rPr>
              <a:t>- </a:t>
            </a:r>
            <a:r>
              <a:rPr lang="ko-KR" altLang="en-US" sz="1600" dirty="0" smtClean="0">
                <a:solidFill>
                  <a:srgbClr val="5E5240"/>
                </a:solidFill>
              </a:rPr>
              <a:t>사람과 잘 융화됨</a:t>
            </a:r>
            <a:endParaRPr lang="en-US" altLang="ko-KR" sz="1600" dirty="0" smtClean="0">
              <a:solidFill>
                <a:srgbClr val="5E52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5E5240"/>
                </a:solidFill>
              </a:rPr>
              <a:t>- </a:t>
            </a:r>
            <a:r>
              <a:rPr lang="ko-KR" altLang="en-US" sz="1600" dirty="0" smtClean="0">
                <a:solidFill>
                  <a:srgbClr val="5E5240"/>
                </a:solidFill>
              </a:rPr>
              <a:t>적극적으로 몰두함</a:t>
            </a:r>
            <a:endParaRPr lang="en-US" altLang="ko-KR" sz="1600" dirty="0" smtClean="0">
              <a:solidFill>
                <a:srgbClr val="5E524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56024" y="3485576"/>
            <a:ext cx="6286074" cy="1827424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373852" y="3563743"/>
            <a:ext cx="6152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5E5240"/>
                </a:solidFill>
              </a:rPr>
              <a:t>행동패턴</a:t>
            </a:r>
            <a:endParaRPr lang="en-US" altLang="ko-KR" sz="1600" b="1" dirty="0">
              <a:solidFill>
                <a:srgbClr val="5E524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5E5240"/>
                </a:solidFill>
              </a:rPr>
              <a:t>요식업 종사 중인 특성 상 다양한 치킨을 자주 접하고 먹어 봄</a:t>
            </a:r>
            <a:endParaRPr lang="en-US" altLang="ko-KR" sz="1600" dirty="0">
              <a:solidFill>
                <a:srgbClr val="5E524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5E5240"/>
                </a:solidFill>
              </a:rPr>
              <a:t>점심 식사를 거의 안함</a:t>
            </a:r>
            <a:endParaRPr lang="en-US" altLang="ko-KR" sz="1600" dirty="0">
              <a:solidFill>
                <a:srgbClr val="5E524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5E5240"/>
                </a:solidFill>
              </a:rPr>
              <a:t>주거지 주변에 맛집이 많이 있음</a:t>
            </a:r>
            <a:endParaRPr lang="en-US" altLang="ko-KR" sz="1600" dirty="0">
              <a:solidFill>
                <a:srgbClr val="5E524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5E5240"/>
                </a:solidFill>
              </a:rPr>
              <a:t>식사시간이 비교적 짧음</a:t>
            </a:r>
            <a:endParaRPr lang="en-US" altLang="ko-KR" sz="1600" dirty="0">
              <a:solidFill>
                <a:srgbClr val="5E524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5E5240"/>
                </a:solidFill>
              </a:rPr>
              <a:t>매주 금요일 퇴근 후 서울시 치킨 맛집을 찾아다님</a:t>
            </a:r>
            <a:endParaRPr lang="en-US" altLang="ko-KR" sz="1600" dirty="0">
              <a:solidFill>
                <a:srgbClr val="5E524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56023" y="5404046"/>
            <a:ext cx="9692546" cy="91371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357132" y="5438671"/>
            <a:ext cx="8476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Needs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</a:rPr>
              <a:t>은퇴 후에 치킨외식업체 창업 준비중에 있음</a:t>
            </a:r>
            <a:r>
              <a:rPr lang="en-US" altLang="ko-KR" sz="1600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-   </a:t>
            </a:r>
            <a:r>
              <a:rPr lang="ko-KR" altLang="en-US" sz="1600" dirty="0" smtClean="0">
                <a:solidFill>
                  <a:schemeClr val="bg1"/>
                </a:solidFill>
              </a:rPr>
              <a:t>경쟁업체가 적은 지역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폐업률</a:t>
            </a:r>
            <a:r>
              <a:rPr lang="ko-KR" altLang="en-US" sz="1600" dirty="0" smtClean="0">
                <a:solidFill>
                  <a:schemeClr val="bg1"/>
                </a:solidFill>
              </a:rPr>
              <a:t> 등 창업 입지 선정을 위한 데이터 분석이 요구됨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644434" y="3485576"/>
            <a:ext cx="3304136" cy="1827424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743360" y="3563743"/>
            <a:ext cx="3042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5E5240"/>
                </a:solidFill>
              </a:rPr>
              <a:t>특이점</a:t>
            </a:r>
            <a:endParaRPr lang="en-US" altLang="ko-KR" sz="1600" b="1" dirty="0" smtClean="0">
              <a:solidFill>
                <a:srgbClr val="5E5240"/>
              </a:solidFill>
            </a:endParaRPr>
          </a:p>
          <a:p>
            <a:r>
              <a:rPr lang="en-US" altLang="ko-KR" sz="1600" dirty="0" smtClean="0">
                <a:solidFill>
                  <a:srgbClr val="5E5240"/>
                </a:solidFill>
              </a:rPr>
              <a:t>- </a:t>
            </a:r>
            <a:r>
              <a:rPr lang="ko-KR" altLang="en-US" sz="1600" dirty="0" smtClean="0">
                <a:solidFill>
                  <a:srgbClr val="5E5240"/>
                </a:solidFill>
              </a:rPr>
              <a:t>지인이 양계장과 부화장을</a:t>
            </a:r>
            <a:r>
              <a:rPr lang="en-US" altLang="ko-KR" sz="1600" dirty="0" smtClean="0">
                <a:solidFill>
                  <a:srgbClr val="5E5240"/>
                </a:solidFill>
              </a:rPr>
              <a:t/>
            </a:r>
            <a:br>
              <a:rPr lang="en-US" altLang="ko-KR" sz="1600" dirty="0" smtClean="0">
                <a:solidFill>
                  <a:srgbClr val="5E5240"/>
                </a:solidFill>
              </a:rPr>
            </a:br>
            <a:r>
              <a:rPr lang="en-US" altLang="ko-KR" sz="1600" dirty="0" smtClean="0">
                <a:solidFill>
                  <a:srgbClr val="5E5240"/>
                </a:solidFill>
              </a:rPr>
              <a:t>  </a:t>
            </a:r>
            <a:r>
              <a:rPr lang="ko-KR" altLang="en-US" sz="1600" dirty="0" smtClean="0">
                <a:solidFill>
                  <a:srgbClr val="5E5240"/>
                </a:solidFill>
              </a:rPr>
              <a:t>크게 하고 있음</a:t>
            </a:r>
            <a:endParaRPr lang="en-US" altLang="ko-KR" sz="1600" dirty="0" smtClean="0">
              <a:solidFill>
                <a:srgbClr val="5E524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54535" y="1593920"/>
            <a:ext cx="5494034" cy="176018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985601"/>
              </p:ext>
            </p:extLst>
          </p:nvPr>
        </p:nvGraphicFramePr>
        <p:xfrm>
          <a:off x="2181802" y="1637681"/>
          <a:ext cx="2035634" cy="166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r:id="rId3" imgW="4431600" imgH="3631680" progId="">
                  <p:embed/>
                </p:oleObj>
              </mc:Choice>
              <mc:Fallback>
                <p:oleObj r:id="rId3" imgW="4431600" imgH="3631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1802" y="1637681"/>
                        <a:ext cx="2035634" cy="166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62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694091" y="1733960"/>
            <a:ext cx="2762643" cy="4681354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165067" y="4166167"/>
            <a:ext cx="1695450" cy="419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126967" y="2109632"/>
            <a:ext cx="1695450" cy="419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514394" y="2054480"/>
            <a:ext cx="292048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위험도 </a:t>
            </a:r>
            <a:r>
              <a:rPr lang="ko-KR" altLang="en-US" b="1" dirty="0" smtClean="0">
                <a:solidFill>
                  <a:schemeClr val="bg1"/>
                </a:solidFill>
              </a:rPr>
              <a:t>높음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평가 </a:t>
            </a:r>
            <a:r>
              <a:rPr lang="ko-KR" altLang="en-US" b="1" dirty="0">
                <a:solidFill>
                  <a:schemeClr val="bg1"/>
                </a:solidFill>
              </a:rPr>
              <a:t>점수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평균이 </a:t>
            </a:r>
            <a:r>
              <a:rPr lang="ko-KR" altLang="en-US" b="1" dirty="0" err="1">
                <a:solidFill>
                  <a:schemeClr val="bg1"/>
                </a:solidFill>
              </a:rPr>
              <a:t>높은지역</a:t>
            </a:r>
            <a:r>
              <a:rPr lang="en-US" altLang="ko-KR" b="1" dirty="0">
                <a:solidFill>
                  <a:schemeClr val="bg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[</a:t>
            </a:r>
            <a:r>
              <a:rPr lang="ko-KR" altLang="en-US" b="1" dirty="0">
                <a:solidFill>
                  <a:schemeClr val="bg1"/>
                </a:solidFill>
              </a:rPr>
              <a:t>종로구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  <a:r>
              <a:rPr lang="ko-KR" altLang="en-US" b="1" dirty="0">
                <a:solidFill>
                  <a:schemeClr val="bg1"/>
                </a:solidFill>
              </a:rPr>
              <a:t>영등포구</a:t>
            </a:r>
            <a:r>
              <a:rPr lang="en-US" altLang="ko-KR" b="1" dirty="0">
                <a:solidFill>
                  <a:schemeClr val="bg1"/>
                </a:solidFill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---------------------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위험도 낮음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평가 </a:t>
            </a:r>
            <a:r>
              <a:rPr lang="ko-KR" altLang="en-US" b="1" dirty="0">
                <a:solidFill>
                  <a:schemeClr val="bg1"/>
                </a:solidFill>
              </a:rPr>
              <a:t>점수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평균이 </a:t>
            </a:r>
            <a:r>
              <a:rPr lang="ko-KR" altLang="en-US" b="1" dirty="0" err="1">
                <a:solidFill>
                  <a:schemeClr val="bg1"/>
                </a:solidFill>
              </a:rPr>
              <a:t>낮은지역</a:t>
            </a:r>
            <a:r>
              <a:rPr lang="en-US" altLang="ko-KR" b="1" dirty="0">
                <a:solidFill>
                  <a:schemeClr val="bg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[</a:t>
            </a:r>
            <a:r>
              <a:rPr lang="ko-KR" altLang="en-US" b="1" dirty="0">
                <a:solidFill>
                  <a:schemeClr val="bg1"/>
                </a:solidFill>
              </a:rPr>
              <a:t>중구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중랑구</a:t>
            </a:r>
            <a:r>
              <a:rPr lang="en-US" altLang="ko-KR" b="1" dirty="0" smtClean="0">
                <a:solidFill>
                  <a:schemeClr val="bg1"/>
                </a:solidFill>
              </a:rPr>
              <a:t>]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723900" y="291053"/>
            <a:ext cx="38862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4. </a:t>
            </a:r>
            <a:r>
              <a:rPr lang="ko-KR" altLang="en-US" sz="2400" b="1" dirty="0">
                <a:solidFill>
                  <a:srgbClr val="5E5240"/>
                </a:solidFill>
              </a:rPr>
              <a:t>분석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진입 지역 선정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50762" y="1120292"/>
            <a:ext cx="6290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mtClean="0">
                <a:solidFill>
                  <a:srgbClr val="5E5240"/>
                </a:solidFill>
              </a:rPr>
              <a:t>진입지역 선정을 위한 평균 평가점수 상위</a:t>
            </a:r>
            <a:r>
              <a:rPr lang="en-US" altLang="ko-KR" b="1" smtClean="0">
                <a:solidFill>
                  <a:srgbClr val="5E5240"/>
                </a:solidFill>
              </a:rPr>
              <a:t>, </a:t>
            </a:r>
            <a:r>
              <a:rPr lang="ko-KR" altLang="en-US" b="1" smtClean="0">
                <a:solidFill>
                  <a:srgbClr val="5E5240"/>
                </a:solidFill>
              </a:rPr>
              <a:t>하위 지역 확인 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E6296AC-357F-461B-ABF2-77134BEE5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97" y="1843314"/>
            <a:ext cx="7224486" cy="4451545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4455886" y="646653"/>
            <a:ext cx="7060554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92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05457" y="1733959"/>
            <a:ext cx="2762643" cy="4681354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252930" y="1120292"/>
            <a:ext cx="568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solidFill>
                  <a:srgbClr val="5E5240"/>
                </a:solidFill>
              </a:rPr>
              <a:t>진입지역 </a:t>
            </a:r>
            <a:r>
              <a:rPr lang="ko-KR" altLang="en-US" b="1" smtClean="0">
                <a:solidFill>
                  <a:srgbClr val="5E5240"/>
                </a:solidFill>
              </a:rPr>
              <a:t>선정을 위한 평균 평가 점수 산점도 그래프 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7E5812CD-A92B-4642-B25D-AF248AF82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64" y="2504974"/>
            <a:ext cx="7489372" cy="348342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640309" y="4155541"/>
            <a:ext cx="525101" cy="1348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241267" y="4519227"/>
            <a:ext cx="1695450" cy="419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2774095"/>
            <a:ext cx="292048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페르소나 고객의 요청에 따른 지역 추천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추천지역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[</a:t>
            </a:r>
            <a:r>
              <a:rPr lang="ko-KR" altLang="en-US" sz="2000" b="1" dirty="0">
                <a:solidFill>
                  <a:schemeClr val="bg1"/>
                </a:solidFill>
              </a:rPr>
              <a:t>중구 </a:t>
            </a:r>
            <a:r>
              <a:rPr lang="en-US" altLang="ko-KR" sz="2000" b="1" dirty="0">
                <a:solidFill>
                  <a:schemeClr val="bg1"/>
                </a:solidFill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</a:rPr>
              <a:t>중랑구</a:t>
            </a:r>
            <a:r>
              <a:rPr lang="en-US" altLang="ko-KR" sz="2000" b="1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데이터 시각화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07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05457" y="1733960"/>
            <a:ext cx="2762643" cy="4681354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페르소나 </a:t>
            </a:r>
            <a:r>
              <a:rPr lang="ko-KR" altLang="en-US" sz="1600" b="1" dirty="0" err="1">
                <a:solidFill>
                  <a:schemeClr val="bg1"/>
                </a:solidFill>
              </a:rPr>
              <a:t>요청시간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1</a:t>
            </a:r>
            <a:r>
              <a:rPr lang="ko-KR" altLang="en-US" sz="1600" b="1" dirty="0">
                <a:solidFill>
                  <a:schemeClr val="bg1"/>
                </a:solidFill>
              </a:rPr>
              <a:t>시간 이내 지역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평균 이동 시간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중구 </a:t>
            </a:r>
            <a:r>
              <a:rPr lang="en-US" altLang="ko-KR" sz="1600" b="1" dirty="0">
                <a:solidFill>
                  <a:schemeClr val="bg1"/>
                </a:solidFill>
              </a:rPr>
              <a:t>: 20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분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중랑구 </a:t>
            </a:r>
            <a:r>
              <a:rPr lang="en-US" altLang="ko-KR" sz="1600" b="1" dirty="0">
                <a:solidFill>
                  <a:schemeClr val="bg1"/>
                </a:solidFill>
              </a:rPr>
              <a:t>: 40</a:t>
            </a:r>
            <a:r>
              <a:rPr lang="ko-KR" altLang="en-US" sz="1600" b="1" dirty="0">
                <a:solidFill>
                  <a:schemeClr val="bg1"/>
                </a:solidFill>
              </a:rPr>
              <a:t>분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421516" y="1120292"/>
            <a:ext cx="3348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E5240"/>
                </a:solidFill>
              </a:rPr>
              <a:t>진입지역</a:t>
            </a:r>
            <a:r>
              <a:rPr lang="ko-KR" altLang="en-US" b="1" dirty="0" smtClean="0">
                <a:solidFill>
                  <a:srgbClr val="5E5240"/>
                </a:solidFill>
              </a:rPr>
              <a:t> 선정을 이동시간확인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5" y="2088349"/>
            <a:ext cx="3845014" cy="39725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44" y="2121056"/>
            <a:ext cx="3602331" cy="3670300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지역 확인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43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1950881"/>
            <a:ext cx="29204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서울시 하루 평균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생활 인구 분석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중구보다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중랑구의 생활 인구 수가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많음을 알 수 있음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[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남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/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여 비율에 대한 특이점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없음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96229" y="646653"/>
            <a:ext cx="7057571" cy="1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482156" y="1120292"/>
            <a:ext cx="5227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mtClean="0">
                <a:solidFill>
                  <a:srgbClr val="5E5240"/>
                </a:solidFill>
              </a:rPr>
              <a:t>진입지역 선정을 위한 생활 인구</a:t>
            </a:r>
            <a:r>
              <a:rPr lang="en-US" altLang="ko-KR" b="1" smtClean="0">
                <a:solidFill>
                  <a:srgbClr val="5E5240"/>
                </a:solidFill>
              </a:rPr>
              <a:t>(</a:t>
            </a:r>
            <a:r>
              <a:rPr lang="ko-KR" altLang="en-US" b="1" smtClean="0">
                <a:solidFill>
                  <a:srgbClr val="5E5240"/>
                </a:solidFill>
              </a:rPr>
              <a:t>유동 인구</a:t>
            </a:r>
            <a:r>
              <a:rPr lang="en-US" altLang="ko-KR" b="1" smtClean="0">
                <a:solidFill>
                  <a:srgbClr val="5E5240"/>
                </a:solidFill>
              </a:rPr>
              <a:t>)</a:t>
            </a:r>
            <a:r>
              <a:rPr lang="ko-KR" altLang="en-US" b="1" smtClean="0">
                <a:solidFill>
                  <a:srgbClr val="5E5240"/>
                </a:solidFill>
              </a:rPr>
              <a:t>확인 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99" y="2412978"/>
            <a:ext cx="4812830" cy="3567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12375" y="2837209"/>
            <a:ext cx="1713269" cy="1333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12375" y="3654905"/>
            <a:ext cx="2244439" cy="1173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554474" y="1324771"/>
            <a:ext cx="2980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</a:t>
            </a:r>
            <a:r>
              <a:rPr lang="ko-KR" altLang="en-US" sz="1400" dirty="0" smtClean="0">
                <a:solidFill>
                  <a:srgbClr val="5E5240"/>
                </a:solidFill>
              </a:rPr>
              <a:t>국가통계포털</a:t>
            </a:r>
            <a:r>
              <a:rPr lang="en-US" altLang="ko-KR" sz="1400" dirty="0" smtClean="0">
                <a:solidFill>
                  <a:srgbClr val="5E5240"/>
                </a:solidFill>
              </a:rPr>
              <a:t>(</a:t>
            </a:r>
            <a:r>
              <a:rPr lang="ko-KR" altLang="en-US" sz="1400" dirty="0" smtClean="0">
                <a:solidFill>
                  <a:srgbClr val="5E5240"/>
                </a:solidFill>
              </a:rPr>
              <a:t> 데이터 활용 </a:t>
            </a:r>
            <a:r>
              <a:rPr lang="en-US" altLang="ko-KR" sz="1400" dirty="0" smtClean="0">
                <a:solidFill>
                  <a:srgbClr val="5E5240"/>
                </a:solidFill>
              </a:rPr>
              <a:t>)</a:t>
            </a:r>
            <a:endParaRPr lang="ko-KR" altLang="en-US" sz="1400" dirty="0">
              <a:solidFill>
                <a:srgbClr val="5E524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C5138B0E-27BA-478B-94E2-AE5C8BC53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52" y="5365940"/>
            <a:ext cx="2181828" cy="436366"/>
          </a:xfrm>
          <a:prstGeom prst="rect">
            <a:avLst/>
          </a:prstGeom>
          <a:ln>
            <a:solidFill>
              <a:srgbClr val="5E5240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" t="-513" r="6635"/>
          <a:stretch/>
        </p:blipFill>
        <p:spPr>
          <a:xfrm>
            <a:off x="9057951" y="5849219"/>
            <a:ext cx="2190751" cy="463149"/>
          </a:xfrm>
          <a:prstGeom prst="rect">
            <a:avLst/>
          </a:prstGeom>
          <a:ln>
            <a:solidFill>
              <a:srgbClr val="5E5240"/>
            </a:solidFill>
          </a:ln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지역 확인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254727" y="2274301"/>
            <a:ext cx="1957826" cy="1957826"/>
          </a:xfrm>
          <a:prstGeom prst="ellipse">
            <a:avLst/>
          </a:prstGeom>
          <a:noFill/>
          <a:ln w="63500">
            <a:solidFill>
              <a:srgbClr val="A60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4508436" y="1681272"/>
            <a:ext cx="3789368" cy="4281748"/>
            <a:chOff x="3035738" y="1304544"/>
            <a:chExt cx="3690582" cy="4170126"/>
          </a:xfrm>
        </p:grpSpPr>
        <p:pic>
          <p:nvPicPr>
            <p:cNvPr id="27" name="Picture 4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75"/>
            <a:stretch/>
          </p:blipFill>
          <p:spPr bwMode="auto">
            <a:xfrm>
              <a:off x="3606088" y="1748408"/>
              <a:ext cx="2832514" cy="3453395"/>
            </a:xfrm>
            <a:prstGeom prst="rect">
              <a:avLst/>
            </a:prstGeom>
            <a:noFill/>
            <a:ln w="9525">
              <a:solidFill>
                <a:srgbClr val="5E524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5966883" y="1304544"/>
              <a:ext cx="759436" cy="4011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035738" y="2017176"/>
              <a:ext cx="594098" cy="3457494"/>
            </a:xfrm>
            <a:custGeom>
              <a:avLst/>
              <a:gdLst>
                <a:gd name="connsiteX0" fmla="*/ 0 w 597808"/>
                <a:gd name="connsiteY0" fmla="*/ 0 h 3464697"/>
                <a:gd name="connsiteX1" fmla="*/ 597808 w 597808"/>
                <a:gd name="connsiteY1" fmla="*/ 0 h 3464697"/>
                <a:gd name="connsiteX2" fmla="*/ 597808 w 597808"/>
                <a:gd name="connsiteY2" fmla="*/ 3464697 h 3464697"/>
                <a:gd name="connsiteX3" fmla="*/ 0 w 597808"/>
                <a:gd name="connsiteY3" fmla="*/ 3464697 h 3464697"/>
                <a:gd name="connsiteX4" fmla="*/ 0 w 597808"/>
                <a:gd name="connsiteY4" fmla="*/ 0 h 3464697"/>
                <a:gd name="connsiteX0" fmla="*/ 0 w 597808"/>
                <a:gd name="connsiteY0" fmla="*/ 0 h 3464697"/>
                <a:gd name="connsiteX1" fmla="*/ 597808 w 597808"/>
                <a:gd name="connsiteY1" fmla="*/ 0 h 3464697"/>
                <a:gd name="connsiteX2" fmla="*/ 597808 w 597808"/>
                <a:gd name="connsiteY2" fmla="*/ 3464697 h 3464697"/>
                <a:gd name="connsiteX3" fmla="*/ 48768 w 597808"/>
                <a:gd name="connsiteY3" fmla="*/ 3098937 h 3464697"/>
                <a:gd name="connsiteX4" fmla="*/ 0 w 597808"/>
                <a:gd name="connsiteY4" fmla="*/ 0 h 3464697"/>
                <a:gd name="connsiteX0" fmla="*/ 0 w 610000"/>
                <a:gd name="connsiteY0" fmla="*/ 0 h 3550041"/>
                <a:gd name="connsiteX1" fmla="*/ 597808 w 610000"/>
                <a:gd name="connsiteY1" fmla="*/ 0 h 3550041"/>
                <a:gd name="connsiteX2" fmla="*/ 610000 w 610000"/>
                <a:gd name="connsiteY2" fmla="*/ 3550041 h 3550041"/>
                <a:gd name="connsiteX3" fmla="*/ 48768 w 610000"/>
                <a:gd name="connsiteY3" fmla="*/ 3098937 h 3550041"/>
                <a:gd name="connsiteX4" fmla="*/ 0 w 610000"/>
                <a:gd name="connsiteY4" fmla="*/ 0 h 355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000" h="3550041">
                  <a:moveTo>
                    <a:pt x="0" y="0"/>
                  </a:moveTo>
                  <a:lnTo>
                    <a:pt x="597808" y="0"/>
                  </a:lnTo>
                  <a:lnTo>
                    <a:pt x="610000" y="3550041"/>
                  </a:lnTo>
                  <a:lnTo>
                    <a:pt x="48768" y="30989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16200000">
              <a:off x="4675283" y="169666"/>
              <a:ext cx="916159" cy="31859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16200000">
              <a:off x="4835653" y="3885386"/>
              <a:ext cx="135074" cy="2725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4091841" y="2099249"/>
            <a:ext cx="4149152" cy="4149152"/>
          </a:xfrm>
          <a:prstGeom prst="ellipse">
            <a:avLst/>
          </a:prstGeom>
          <a:noFill/>
          <a:ln w="63500">
            <a:solidFill>
              <a:srgbClr val="A606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stCxn id="5" idx="0"/>
            <a:endCxn id="25" idx="0"/>
          </p:cNvCxnSpPr>
          <p:nvPr/>
        </p:nvCxnSpPr>
        <p:spPr>
          <a:xfrm flipV="1">
            <a:off x="2233640" y="2099249"/>
            <a:ext cx="3932777" cy="175052"/>
          </a:xfrm>
          <a:prstGeom prst="line">
            <a:avLst/>
          </a:prstGeom>
          <a:ln w="63500">
            <a:solidFill>
              <a:srgbClr val="A60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endCxn id="25" idx="3"/>
          </p:cNvCxnSpPr>
          <p:nvPr/>
        </p:nvCxnSpPr>
        <p:spPr>
          <a:xfrm>
            <a:off x="1841500" y="4137509"/>
            <a:ext cx="2857970" cy="1503263"/>
          </a:xfrm>
          <a:prstGeom prst="line">
            <a:avLst/>
          </a:prstGeom>
          <a:ln w="63500">
            <a:solidFill>
              <a:srgbClr val="A60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184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60"/>
            <a:ext cx="10744200" cy="3787780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3900" y="5658375"/>
            <a:ext cx="10744200" cy="756939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중구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중랑구 모두 </a:t>
            </a:r>
            <a:r>
              <a:rPr lang="ko-KR" altLang="en-US" sz="1600" b="1" dirty="0" err="1">
                <a:solidFill>
                  <a:schemeClr val="bg1"/>
                </a:solidFill>
              </a:rPr>
              <a:t>폐업률은</a:t>
            </a:r>
            <a:r>
              <a:rPr lang="ko-KR" altLang="en-US" sz="1600" b="1" dirty="0">
                <a:solidFill>
                  <a:schemeClr val="bg1"/>
                </a:solidFill>
              </a:rPr>
              <a:t> 큰 변동 사항 없으며 안정세를 보임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중랑구 </a:t>
            </a:r>
            <a:r>
              <a:rPr lang="ko-KR" altLang="en-US" sz="1600" b="1" dirty="0" err="1">
                <a:solidFill>
                  <a:schemeClr val="bg1"/>
                </a:solidFill>
              </a:rPr>
              <a:t>폐업률이</a:t>
            </a:r>
            <a:r>
              <a:rPr lang="ko-KR" altLang="en-US" sz="1600" b="1" dirty="0">
                <a:solidFill>
                  <a:schemeClr val="bg1"/>
                </a:solidFill>
              </a:rPr>
              <a:t> 근소하게 더 높으므로 신규 진입 시 </a:t>
            </a:r>
            <a:r>
              <a:rPr lang="ko-KR" altLang="en-US" sz="1600" b="1" dirty="0" err="1">
                <a:solidFill>
                  <a:schemeClr val="bg1"/>
                </a:solidFill>
              </a:rPr>
              <a:t>블루오션</a:t>
            </a:r>
            <a:r>
              <a:rPr lang="ko-KR" altLang="en-US" sz="1600" b="1" dirty="0">
                <a:solidFill>
                  <a:schemeClr val="bg1"/>
                </a:solidFill>
              </a:rPr>
              <a:t> 전략의 관점에서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유리함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80880" y="1120292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중구</a:t>
            </a:r>
            <a:r>
              <a:rPr lang="en-US" altLang="ko-KR" b="1" dirty="0" smtClean="0">
                <a:solidFill>
                  <a:srgbClr val="5E5240"/>
                </a:solidFill>
              </a:rPr>
              <a:t>, </a:t>
            </a:r>
            <a:r>
              <a:rPr lang="ko-KR" altLang="en-US" b="1" dirty="0">
                <a:solidFill>
                  <a:srgbClr val="5E5240"/>
                </a:solidFill>
              </a:rPr>
              <a:t>중랑구 </a:t>
            </a:r>
            <a:r>
              <a:rPr lang="en-US" altLang="ko-KR" b="1" dirty="0" smtClean="0">
                <a:solidFill>
                  <a:srgbClr val="5E5240"/>
                </a:solidFill>
              </a:rPr>
              <a:t>2016</a:t>
            </a:r>
            <a:r>
              <a:rPr lang="ko-KR" altLang="en-US" b="1" dirty="0">
                <a:solidFill>
                  <a:srgbClr val="5E5240"/>
                </a:solidFill>
              </a:rPr>
              <a:t>년</a:t>
            </a:r>
            <a:r>
              <a:rPr lang="en-US" altLang="ko-KR" b="1" dirty="0">
                <a:solidFill>
                  <a:srgbClr val="5E5240"/>
                </a:solidFill>
              </a:rPr>
              <a:t>~2019</a:t>
            </a:r>
            <a:r>
              <a:rPr lang="ko-KR" altLang="en-US" b="1" dirty="0">
                <a:solidFill>
                  <a:srgbClr val="5E5240"/>
                </a:solidFill>
              </a:rPr>
              <a:t>년 </a:t>
            </a:r>
            <a:r>
              <a:rPr lang="ko-KR" altLang="en-US" b="1" dirty="0" err="1" smtClean="0">
                <a:solidFill>
                  <a:srgbClr val="5E5240"/>
                </a:solidFill>
              </a:rPr>
              <a:t>폐업률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57793" y="1932789"/>
            <a:ext cx="4259360" cy="3396972"/>
            <a:chOff x="1177732" y="2624150"/>
            <a:chExt cx="3261304" cy="2600992"/>
          </a:xfrm>
        </p:grpSpPr>
        <p:grpSp>
          <p:nvGrpSpPr>
            <p:cNvPr id="4" name="그룹 3"/>
            <p:cNvGrpSpPr/>
            <p:nvPr/>
          </p:nvGrpSpPr>
          <p:grpSpPr>
            <a:xfrm>
              <a:off x="1177732" y="2920747"/>
              <a:ext cx="3261304" cy="2304395"/>
              <a:chOff x="1177732" y="2920747"/>
              <a:chExt cx="3261304" cy="2304395"/>
            </a:xfrm>
          </p:grpSpPr>
          <p:pic>
            <p:nvPicPr>
              <p:cNvPr id="9" name="그림 8">
                <a:extLst>
                  <a:ext uri="{FF2B5EF4-FFF2-40B4-BE49-F238E27FC236}">
                    <a16:creationId xmlns="" xmlns:a16="http://schemas.microsoft.com/office/drawing/2014/main" id="{A0542B1D-C308-4EA0-87EE-1C4E3C686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7692" y="3129985"/>
                <a:ext cx="2952750" cy="1962150"/>
              </a:xfrm>
              <a:prstGeom prst="rect">
                <a:avLst/>
              </a:prstGeom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1177732" y="2920747"/>
                <a:ext cx="3261304" cy="2304395"/>
              </a:xfrm>
              <a:prstGeom prst="rect">
                <a:avLst/>
              </a:prstGeom>
              <a:noFill/>
              <a:ln>
                <a:solidFill>
                  <a:srgbClr val="5E52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2157970" y="2624150"/>
              <a:ext cx="1240972" cy="401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중구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579427" y="1932789"/>
            <a:ext cx="4259360" cy="3396972"/>
            <a:chOff x="4762760" y="2624150"/>
            <a:chExt cx="3261304" cy="260099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498" y="3055033"/>
              <a:ext cx="3115566" cy="2037101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4762760" y="2920747"/>
              <a:ext cx="3261304" cy="2304395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625410" y="2624150"/>
              <a:ext cx="1240972" cy="401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중랑구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제목 1"/>
          <p:cNvSpPr txBox="1">
            <a:spLocks/>
          </p:cNvSpPr>
          <p:nvPr/>
        </p:nvSpPr>
        <p:spPr>
          <a:xfrm>
            <a:off x="723901" y="291053"/>
            <a:ext cx="4065813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4.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과정 </a:t>
            </a:r>
            <a:r>
              <a:rPr lang="ko-KR" altLang="en-US" sz="1800" dirty="0" err="1" smtClean="0">
                <a:solidFill>
                  <a:srgbClr val="5E5240"/>
                </a:solidFill>
              </a:rPr>
              <a:t>폐업률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26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진입지역선택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[</a:t>
            </a:r>
            <a:r>
              <a:rPr lang="ko-KR" altLang="en-US" dirty="0" smtClean="0">
                <a:solidFill>
                  <a:schemeClr val="bg1"/>
                </a:solidFill>
              </a:rPr>
              <a:t>페르소나 요청사항</a:t>
            </a:r>
            <a:r>
              <a:rPr lang="en-US" altLang="ko-KR" dirty="0" smtClean="0">
                <a:solidFill>
                  <a:schemeClr val="bg1"/>
                </a:solidFill>
              </a:rPr>
              <a:t>]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성장지역원함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중   구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하락세 ▼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중랑구 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  <a:r>
              <a:rPr lang="ko-KR" altLang="en-US" dirty="0" smtClean="0">
                <a:solidFill>
                  <a:schemeClr val="bg1"/>
                </a:solidFill>
              </a:rPr>
              <a:t> 상승세 ▲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241267" y="2908194"/>
            <a:ext cx="1695450" cy="419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중랑구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229440" y="1120292"/>
            <a:ext cx="1733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E5240"/>
                </a:solidFill>
              </a:rPr>
              <a:t>진입 지역 선택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490" y="2065181"/>
            <a:ext cx="2944478" cy="4049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" b="1691"/>
          <a:stretch/>
        </p:blipFill>
        <p:spPr>
          <a:xfrm>
            <a:off x="4918845" y="2082800"/>
            <a:ext cx="2944478" cy="405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제목 1"/>
          <p:cNvSpPr txBox="1">
            <a:spLocks/>
          </p:cNvSpPr>
          <p:nvPr/>
        </p:nvSpPr>
        <p:spPr>
          <a:xfrm>
            <a:off x="72390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5.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결과 </a:t>
            </a:r>
            <a:r>
              <a:rPr lang="ko-KR" altLang="en-US" sz="1800" dirty="0" smtClean="0">
                <a:solidFill>
                  <a:srgbClr val="5E5240"/>
                </a:solidFill>
              </a:rPr>
              <a:t>경쟁업체 확인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30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05457" y="1733960"/>
            <a:ext cx="2762643" cy="4681352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중랑구 진입 시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경쟁업체 </a:t>
            </a:r>
            <a:r>
              <a:rPr lang="en-US" altLang="ko-KR" b="1" dirty="0">
                <a:solidFill>
                  <a:schemeClr val="bg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9</a:t>
            </a:r>
            <a:r>
              <a:rPr lang="ko-KR" altLang="en-US" b="1" dirty="0">
                <a:solidFill>
                  <a:schemeClr val="bg1"/>
                </a:solidFill>
              </a:rPr>
              <a:t>곳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샘플데이터</a:t>
            </a:r>
            <a:r>
              <a:rPr lang="ko-KR" altLang="en-US" dirty="0">
                <a:solidFill>
                  <a:schemeClr val="bg1"/>
                </a:solidFill>
              </a:rPr>
              <a:t> 기준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11481" y="1120292"/>
            <a:ext cx="2969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중랑구 지역 경쟁업체 확인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25" y="2401421"/>
            <a:ext cx="7307650" cy="292306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98311" y="5564589"/>
            <a:ext cx="6899119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5E5240"/>
                </a:solidFill>
              </a:rPr>
              <a:t>평가점수 상위 </a:t>
            </a:r>
            <a:r>
              <a:rPr lang="en-US" altLang="ko-KR" sz="1200" b="1" dirty="0" smtClean="0">
                <a:solidFill>
                  <a:srgbClr val="5E5240"/>
                </a:solidFill>
              </a:rPr>
              <a:t>9</a:t>
            </a:r>
            <a:r>
              <a:rPr lang="ko-KR" altLang="en-US" sz="1200" b="1" dirty="0" smtClean="0">
                <a:solidFill>
                  <a:srgbClr val="5E5240"/>
                </a:solidFill>
              </a:rPr>
              <a:t>곳 및 </a:t>
            </a:r>
            <a:endParaRPr lang="en-US" altLang="ko-KR" sz="1200" b="1" dirty="0" smtClean="0">
              <a:solidFill>
                <a:srgbClr val="5E524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5E5240"/>
                </a:solidFill>
              </a:rPr>
              <a:t>중랑구 지역 평가 </a:t>
            </a:r>
            <a:r>
              <a:rPr lang="ko-KR" altLang="en-US" sz="1200" b="1" dirty="0">
                <a:solidFill>
                  <a:srgbClr val="5E5240"/>
                </a:solidFill>
              </a:rPr>
              <a:t>점수 </a:t>
            </a:r>
            <a:r>
              <a:rPr lang="en-US" altLang="ko-KR" sz="1200" b="1" dirty="0" smtClean="0">
                <a:solidFill>
                  <a:srgbClr val="5E5240"/>
                </a:solidFill>
              </a:rPr>
              <a:t>1</a:t>
            </a:r>
            <a:r>
              <a:rPr lang="ko-KR" altLang="en-US" sz="1200" b="1" dirty="0" smtClean="0">
                <a:solidFill>
                  <a:srgbClr val="5E5240"/>
                </a:solidFill>
              </a:rPr>
              <a:t>위 경쟁 업체</a:t>
            </a:r>
            <a:r>
              <a:rPr lang="en-US" altLang="ko-KR" sz="1200" b="1" dirty="0" smtClean="0">
                <a:solidFill>
                  <a:srgbClr val="5E5240"/>
                </a:solidFill>
              </a:rPr>
              <a:t>(</a:t>
            </a:r>
            <a:r>
              <a:rPr lang="ko-KR" altLang="en-US" sz="1200" b="1" dirty="0" err="1">
                <a:solidFill>
                  <a:srgbClr val="5E5240"/>
                </a:solidFill>
              </a:rPr>
              <a:t>후라이드참잘하는집</a:t>
            </a:r>
            <a:r>
              <a:rPr lang="ko-KR" altLang="en-US" sz="1200" b="1" dirty="0">
                <a:solidFill>
                  <a:srgbClr val="5E5240"/>
                </a:solidFill>
              </a:rPr>
              <a:t> </a:t>
            </a:r>
            <a:r>
              <a:rPr lang="ko-KR" altLang="en-US" sz="1200" b="1" dirty="0" err="1">
                <a:solidFill>
                  <a:srgbClr val="5E5240"/>
                </a:solidFill>
              </a:rPr>
              <a:t>태릉점</a:t>
            </a:r>
            <a:r>
              <a:rPr lang="en-US" altLang="ko-KR" sz="1200" b="1" dirty="0" smtClean="0">
                <a:solidFill>
                  <a:srgbClr val="5E5240"/>
                </a:solidFill>
              </a:rPr>
              <a:t>)</a:t>
            </a:r>
            <a:r>
              <a:rPr lang="ko-KR" altLang="en-US" sz="1200" b="1" dirty="0" smtClean="0">
                <a:solidFill>
                  <a:srgbClr val="5E5240"/>
                </a:solidFill>
              </a:rPr>
              <a:t> 확인</a:t>
            </a:r>
            <a:endParaRPr lang="en-US" altLang="ko-KR" sz="1200" b="1" dirty="0">
              <a:solidFill>
                <a:srgbClr val="5E5240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2390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5.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결과 </a:t>
            </a:r>
            <a:r>
              <a:rPr lang="ko-KR" altLang="en-US" sz="1800" dirty="0" smtClean="0">
                <a:solidFill>
                  <a:srgbClr val="5E5240"/>
                </a:solidFill>
              </a:rPr>
              <a:t>경쟁업체 확인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3533760" y="2384802"/>
            <a:ext cx="736332" cy="736332"/>
          </a:xfrm>
          <a:prstGeom prst="ellipse">
            <a:avLst/>
          </a:prstGeom>
          <a:noFill/>
          <a:ln w="63500">
            <a:solidFill>
              <a:srgbClr val="CD3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 설명선 4"/>
          <p:cNvSpPr/>
          <p:nvPr/>
        </p:nvSpPr>
        <p:spPr>
          <a:xfrm>
            <a:off x="1002459" y="3241188"/>
            <a:ext cx="6535266" cy="1468898"/>
          </a:xfrm>
          <a:prstGeom prst="wedgeRectCallout">
            <a:avLst>
              <a:gd name="adj1" fmla="val -6996"/>
              <a:gd name="adj2" fmla="val -65247"/>
            </a:avLst>
          </a:prstGeom>
          <a:blipFill>
            <a:blip r:embed="rId4"/>
            <a:stretch>
              <a:fillRect/>
            </a:stretch>
          </a:blipFill>
          <a:ln w="38100"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24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2504974"/>
            <a:ext cx="29204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평점 </a:t>
            </a:r>
            <a:r>
              <a:rPr lang="en-US" altLang="ko-KR" b="1" dirty="0" smtClean="0">
                <a:solidFill>
                  <a:schemeClr val="bg1"/>
                </a:solidFill>
              </a:rPr>
              <a:t>4.0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</a:rPr>
              <a:t>평가인원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r>
              <a:rPr lang="ko-KR" altLang="en-US" b="1" dirty="0" smtClean="0">
                <a:solidFill>
                  <a:schemeClr val="bg1"/>
                </a:solidFill>
              </a:rPr>
              <a:t>명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</a:rPr>
              <a:t>리뷰갯수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r>
              <a:rPr lang="ko-KR" altLang="en-US" b="1" dirty="0" smtClean="0">
                <a:solidFill>
                  <a:schemeClr val="bg1"/>
                </a:solidFill>
              </a:rPr>
              <a:t>개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경쟁업체 지역의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bg1"/>
                </a:solidFill>
              </a:rPr>
              <a:t>평균유동인구 </a:t>
            </a:r>
            <a:r>
              <a:rPr lang="en-US" altLang="ko-KR" b="1" smtClean="0">
                <a:solidFill>
                  <a:schemeClr val="bg1"/>
                </a:solidFill>
              </a:rPr>
              <a:t>0.6% </a:t>
            </a:r>
            <a:r>
              <a:rPr lang="ko-KR" altLang="en-US" b="1" smtClean="0">
                <a:solidFill>
                  <a:schemeClr val="bg1"/>
                </a:solidFill>
              </a:rPr>
              <a:t>증가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436755" y="1120292"/>
            <a:ext cx="331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경쟁 </a:t>
            </a:r>
            <a:r>
              <a:rPr lang="ko-KR" altLang="en-US" b="1" dirty="0" smtClean="0">
                <a:solidFill>
                  <a:srgbClr val="5E5240"/>
                </a:solidFill>
              </a:rPr>
              <a:t>업체 지역 </a:t>
            </a:r>
            <a:r>
              <a:rPr lang="en-US" altLang="ko-KR" b="1" dirty="0" smtClean="0">
                <a:solidFill>
                  <a:srgbClr val="5E5240"/>
                </a:solidFill>
              </a:rPr>
              <a:t>(</a:t>
            </a:r>
            <a:r>
              <a:rPr lang="ko-KR" altLang="en-US" b="1" dirty="0" smtClean="0">
                <a:solidFill>
                  <a:srgbClr val="5E5240"/>
                </a:solidFill>
              </a:rPr>
              <a:t>중랑구 묵</a:t>
            </a:r>
            <a:r>
              <a:rPr lang="en-US" altLang="ko-KR" b="1" dirty="0" smtClean="0">
                <a:solidFill>
                  <a:srgbClr val="5E5240"/>
                </a:solidFill>
              </a:rPr>
              <a:t>1</a:t>
            </a:r>
            <a:r>
              <a:rPr lang="ko-KR" altLang="en-US" b="1" dirty="0" smtClean="0">
                <a:solidFill>
                  <a:srgbClr val="5E5240"/>
                </a:solidFill>
              </a:rPr>
              <a:t>동</a:t>
            </a:r>
            <a:r>
              <a:rPr lang="en-US" altLang="ko-KR" b="1" dirty="0" smtClean="0">
                <a:solidFill>
                  <a:srgbClr val="5E5240"/>
                </a:solidFill>
              </a:rPr>
              <a:t>)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41" y="2328198"/>
            <a:ext cx="4250715" cy="32246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856" y="2310111"/>
            <a:ext cx="3314700" cy="3543300"/>
          </a:xfrm>
          <a:prstGeom prst="rect">
            <a:avLst/>
          </a:prstGeom>
        </p:spPr>
      </p:pic>
      <p:sp>
        <p:nvSpPr>
          <p:cNvPr id="20" name="제목 1"/>
          <p:cNvSpPr txBox="1">
            <a:spLocks/>
          </p:cNvSpPr>
          <p:nvPr/>
        </p:nvSpPr>
        <p:spPr>
          <a:xfrm>
            <a:off x="72390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5.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결과 </a:t>
            </a:r>
            <a:r>
              <a:rPr lang="ko-KR" altLang="en-US" sz="1800" dirty="0" smtClean="0">
                <a:solidFill>
                  <a:srgbClr val="5E5240"/>
                </a:solidFill>
              </a:rPr>
              <a:t>경쟁업체 확인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0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71" y="5154516"/>
            <a:ext cx="1669162" cy="73828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833735" y="5126937"/>
            <a:ext cx="2506086" cy="419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846277" y="3046413"/>
            <a:ext cx="2506086" cy="419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793684" y="1120292"/>
            <a:ext cx="6604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E5240"/>
                </a:solidFill>
              </a:rPr>
              <a:t>진입추천</a:t>
            </a:r>
            <a:r>
              <a:rPr lang="ko-KR" altLang="en-US" b="1" dirty="0" smtClean="0">
                <a:solidFill>
                  <a:srgbClr val="5E5240"/>
                </a:solidFill>
              </a:rPr>
              <a:t> 지역</a:t>
            </a:r>
            <a:r>
              <a:rPr lang="en-US" altLang="ko-KR" b="1" dirty="0" smtClean="0">
                <a:solidFill>
                  <a:srgbClr val="5E5240"/>
                </a:solidFill>
              </a:rPr>
              <a:t>(</a:t>
            </a:r>
            <a:r>
              <a:rPr lang="ko-KR" altLang="en-US" b="1" dirty="0" smtClean="0">
                <a:solidFill>
                  <a:srgbClr val="5E5240"/>
                </a:solidFill>
              </a:rPr>
              <a:t>중랑구 신내동</a:t>
            </a:r>
            <a:r>
              <a:rPr lang="en-US" altLang="ko-KR" b="1" dirty="0" smtClean="0">
                <a:solidFill>
                  <a:srgbClr val="5E5240"/>
                </a:solidFill>
              </a:rPr>
              <a:t>)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en-US" altLang="ko-KR" b="1" dirty="0" smtClean="0">
                <a:solidFill>
                  <a:srgbClr val="5E5240"/>
                </a:solidFill>
              </a:rPr>
              <a:t>vs </a:t>
            </a:r>
            <a:r>
              <a:rPr lang="ko-KR" altLang="en-US" b="1" dirty="0" smtClean="0">
                <a:solidFill>
                  <a:srgbClr val="5E5240"/>
                </a:solidFill>
              </a:rPr>
              <a:t>경쟁업체 지역</a:t>
            </a:r>
            <a:r>
              <a:rPr lang="en-US" altLang="ko-KR" b="1" dirty="0" smtClean="0">
                <a:solidFill>
                  <a:srgbClr val="5E5240"/>
                </a:solidFill>
              </a:rPr>
              <a:t>(</a:t>
            </a:r>
            <a:r>
              <a:rPr lang="ko-KR" altLang="en-US" b="1" dirty="0" smtClean="0">
                <a:solidFill>
                  <a:srgbClr val="5E5240"/>
                </a:solidFill>
              </a:rPr>
              <a:t>중랑구 묵동</a:t>
            </a:r>
            <a:r>
              <a:rPr lang="en-US" altLang="ko-KR" b="1" dirty="0" smtClean="0">
                <a:solidFill>
                  <a:srgbClr val="5E5240"/>
                </a:solidFill>
              </a:rPr>
              <a:t>)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088" y="5272178"/>
            <a:ext cx="1672089" cy="63843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48839" y="6104209"/>
            <a:ext cx="3929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>
                <a:solidFill>
                  <a:srgbClr val="5E5240"/>
                </a:solidFill>
              </a:rPr>
              <a:t>출처 </a:t>
            </a:r>
            <a:r>
              <a:rPr lang="en-US" altLang="ko-KR" sz="1000" dirty="0">
                <a:solidFill>
                  <a:srgbClr val="5E5240"/>
                </a:solidFill>
              </a:rPr>
              <a:t>: </a:t>
            </a:r>
            <a:r>
              <a:rPr lang="ko-KR" altLang="en-US" sz="1000" dirty="0">
                <a:solidFill>
                  <a:srgbClr val="5E5240"/>
                </a:solidFill>
              </a:rPr>
              <a:t>국내 상가</a:t>
            </a:r>
            <a:r>
              <a:rPr lang="en-US" altLang="ko-KR" sz="1000" dirty="0">
                <a:solidFill>
                  <a:srgbClr val="5E5240"/>
                </a:solidFill>
              </a:rPr>
              <a:t>, </a:t>
            </a:r>
            <a:r>
              <a:rPr lang="ko-KR" altLang="en-US" sz="1000" dirty="0">
                <a:solidFill>
                  <a:srgbClr val="5E5240"/>
                </a:solidFill>
              </a:rPr>
              <a:t>사무실 최다 매물 </a:t>
            </a:r>
            <a:r>
              <a:rPr lang="en-US" altLang="ko-KR" sz="1000" dirty="0">
                <a:solidFill>
                  <a:srgbClr val="5E5240"/>
                </a:solidFill>
              </a:rPr>
              <a:t>- </a:t>
            </a:r>
            <a:r>
              <a:rPr lang="ko-KR" altLang="en-US" sz="1000" dirty="0">
                <a:solidFill>
                  <a:srgbClr val="5E5240"/>
                </a:solidFill>
              </a:rPr>
              <a:t>상업용 부동산 </a:t>
            </a:r>
            <a:r>
              <a:rPr lang="en-US" altLang="ko-KR" sz="1000" dirty="0">
                <a:solidFill>
                  <a:srgbClr val="5E5240"/>
                </a:solidFill>
              </a:rPr>
              <a:t>No.1 </a:t>
            </a:r>
            <a:r>
              <a:rPr lang="ko-KR" altLang="en-US" sz="1000" dirty="0">
                <a:solidFill>
                  <a:srgbClr val="5E5240"/>
                </a:solidFill>
              </a:rPr>
              <a:t>앱 네모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456" y="2276871"/>
            <a:ext cx="2791490" cy="349485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1752077"/>
            <a:ext cx="292048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「 진입 </a:t>
            </a:r>
            <a:r>
              <a:rPr lang="ko-KR" altLang="en-US" b="1" dirty="0">
                <a:solidFill>
                  <a:schemeClr val="bg1"/>
                </a:solidFill>
              </a:rPr>
              <a:t>추천 </a:t>
            </a:r>
            <a:r>
              <a:rPr lang="ko-KR" altLang="en-US" b="1" dirty="0" smtClean="0">
                <a:solidFill>
                  <a:schemeClr val="bg1"/>
                </a:solidFill>
              </a:rPr>
              <a:t>지</a:t>
            </a:r>
            <a:r>
              <a:rPr lang="ko-KR" altLang="en-US" b="1" dirty="0">
                <a:solidFill>
                  <a:schemeClr val="bg1"/>
                </a:solidFill>
              </a:rPr>
              <a:t>역</a:t>
            </a:r>
            <a:r>
              <a:rPr lang="ko-KR" altLang="en-US" b="1" dirty="0" smtClean="0">
                <a:solidFill>
                  <a:schemeClr val="bg1"/>
                </a:solidFill>
              </a:rPr>
              <a:t> 」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중랑구 신내동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평균 유동 인구 </a:t>
            </a:r>
            <a:r>
              <a:rPr lang="en-US" altLang="ko-KR" b="1" dirty="0">
                <a:solidFill>
                  <a:schemeClr val="bg1"/>
                </a:solidFill>
              </a:rPr>
              <a:t>11% </a:t>
            </a:r>
            <a:r>
              <a:rPr lang="ko-KR" altLang="en-US" b="1" dirty="0">
                <a:solidFill>
                  <a:schemeClr val="bg1"/>
                </a:solidFill>
              </a:rPr>
              <a:t>▲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평균 권리금 </a:t>
            </a:r>
            <a:r>
              <a:rPr lang="en-US" altLang="ko-KR" b="1" dirty="0" smtClean="0">
                <a:solidFill>
                  <a:schemeClr val="bg1"/>
                </a:solidFill>
              </a:rPr>
              <a:t>X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「 경쟁 업</a:t>
            </a:r>
            <a:r>
              <a:rPr lang="ko-KR" altLang="en-US" b="1" dirty="0">
                <a:solidFill>
                  <a:schemeClr val="bg1"/>
                </a:solidFill>
              </a:rPr>
              <a:t>체</a:t>
            </a:r>
            <a:r>
              <a:rPr lang="ko-KR" altLang="en-US" b="1" dirty="0" smtClean="0">
                <a:solidFill>
                  <a:schemeClr val="bg1"/>
                </a:solidFill>
              </a:rPr>
              <a:t> 지</a:t>
            </a:r>
            <a:r>
              <a:rPr lang="ko-KR" altLang="en-US" b="1" dirty="0">
                <a:solidFill>
                  <a:schemeClr val="bg1"/>
                </a:solidFill>
              </a:rPr>
              <a:t>역</a:t>
            </a:r>
            <a:r>
              <a:rPr lang="ko-KR" altLang="en-US" b="1" dirty="0" smtClean="0">
                <a:solidFill>
                  <a:schemeClr val="bg1"/>
                </a:solidFill>
              </a:rPr>
              <a:t> 」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중랑구 묵동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평균유동인구 </a:t>
            </a:r>
            <a:r>
              <a:rPr lang="en-US" altLang="ko-KR" b="1" dirty="0" smtClean="0">
                <a:solidFill>
                  <a:schemeClr val="bg1"/>
                </a:solidFill>
              </a:rPr>
              <a:t>0.6%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▲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평균 권리금 </a:t>
            </a:r>
            <a:r>
              <a:rPr lang="en-US" altLang="ko-KR" b="1" dirty="0" smtClean="0">
                <a:solidFill>
                  <a:schemeClr val="bg1"/>
                </a:solidFill>
              </a:rPr>
              <a:t>1,114</a:t>
            </a:r>
            <a:r>
              <a:rPr lang="ko-KR" altLang="en-US" b="1" dirty="0" smtClean="0">
                <a:solidFill>
                  <a:schemeClr val="bg1"/>
                </a:solidFill>
              </a:rPr>
              <a:t>만원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71" y="2304597"/>
            <a:ext cx="2317243" cy="3494858"/>
          </a:xfrm>
          <a:prstGeom prst="rect">
            <a:avLst/>
          </a:prstGeom>
        </p:spPr>
      </p:pic>
      <p:sp>
        <p:nvSpPr>
          <p:cNvPr id="17" name="제목 1"/>
          <p:cNvSpPr txBox="1">
            <a:spLocks/>
          </p:cNvSpPr>
          <p:nvPr/>
        </p:nvSpPr>
        <p:spPr>
          <a:xfrm>
            <a:off x="72390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5.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결과 </a:t>
            </a:r>
            <a:r>
              <a:rPr lang="ko-KR" altLang="en-US" sz="1800" dirty="0" smtClean="0">
                <a:solidFill>
                  <a:srgbClr val="5E5240"/>
                </a:solidFill>
              </a:rPr>
              <a:t>진입 추천 지역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08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05457" y="1733959"/>
            <a:ext cx="2762643" cy="468135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26535" y="1950881"/>
            <a:ext cx="292048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페르소나 요청사항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동네에 같은 브랜드가 존재하면 안된다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철인</a:t>
            </a:r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r>
              <a:rPr lang="ko-KR" altLang="en-US" b="1" dirty="0" err="1" smtClean="0">
                <a:solidFill>
                  <a:schemeClr val="bg1"/>
                </a:solidFill>
              </a:rPr>
              <a:t>호치킨</a:t>
            </a:r>
            <a:r>
              <a:rPr lang="ko-KR" altLang="en-US" b="1" dirty="0" smtClean="0">
                <a:solidFill>
                  <a:schemeClr val="bg1"/>
                </a:solidFill>
              </a:rPr>
              <a:t> 홈페이지 검색 결과 아직 중랑구 지역에 없는 것으로 확인된다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86" y="2057661"/>
            <a:ext cx="7150527" cy="387467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48839" y="6104209"/>
            <a:ext cx="3929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>
                <a:solidFill>
                  <a:srgbClr val="5E5240"/>
                </a:solidFill>
              </a:rPr>
              <a:t>출처 </a:t>
            </a:r>
            <a:r>
              <a:rPr lang="en-US" altLang="ko-KR" sz="1000" dirty="0">
                <a:solidFill>
                  <a:srgbClr val="5E5240"/>
                </a:solidFill>
              </a:rPr>
              <a:t>: </a:t>
            </a:r>
            <a:r>
              <a:rPr lang="ko-KR" altLang="en-US" sz="1000" dirty="0">
                <a:solidFill>
                  <a:srgbClr val="5E5240"/>
                </a:solidFill>
              </a:rPr>
              <a:t>국내 상가</a:t>
            </a:r>
            <a:r>
              <a:rPr lang="en-US" altLang="ko-KR" sz="1000" dirty="0">
                <a:solidFill>
                  <a:srgbClr val="5E5240"/>
                </a:solidFill>
              </a:rPr>
              <a:t>, </a:t>
            </a:r>
            <a:r>
              <a:rPr lang="ko-KR" altLang="en-US" sz="1000" dirty="0">
                <a:solidFill>
                  <a:srgbClr val="5E5240"/>
                </a:solidFill>
              </a:rPr>
              <a:t>사무실 최다 매물 </a:t>
            </a:r>
            <a:r>
              <a:rPr lang="en-US" altLang="ko-KR" sz="1000" dirty="0">
                <a:solidFill>
                  <a:srgbClr val="5E5240"/>
                </a:solidFill>
              </a:rPr>
              <a:t>- </a:t>
            </a:r>
            <a:r>
              <a:rPr lang="ko-KR" altLang="en-US" sz="1000" dirty="0">
                <a:solidFill>
                  <a:srgbClr val="5E5240"/>
                </a:solidFill>
              </a:rPr>
              <a:t>상업용 부동산 </a:t>
            </a:r>
            <a:r>
              <a:rPr lang="en-US" altLang="ko-KR" sz="1000" dirty="0">
                <a:solidFill>
                  <a:srgbClr val="5E5240"/>
                </a:solidFill>
              </a:rPr>
              <a:t>No.1 </a:t>
            </a:r>
            <a:r>
              <a:rPr lang="ko-KR" altLang="en-US" sz="1000" dirty="0">
                <a:solidFill>
                  <a:srgbClr val="5E5240"/>
                </a:solidFill>
              </a:rPr>
              <a:t>앱 네모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37239" y="1120292"/>
            <a:ext cx="4517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최종 진입 지역 신내동 매장중복여부 확인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72390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5.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결과 </a:t>
            </a:r>
            <a:r>
              <a:rPr lang="ko-KR" altLang="en-US" sz="1800" dirty="0">
                <a:solidFill>
                  <a:srgbClr val="5E5240"/>
                </a:solidFill>
              </a:rPr>
              <a:t>진입 추천 지역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270092" y="646653"/>
            <a:ext cx="719800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47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677355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1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. </a:t>
            </a:r>
            <a:r>
              <a:rPr lang="ko-KR" altLang="en-US" sz="2400" b="1" dirty="0">
                <a:solidFill>
                  <a:srgbClr val="5E5240"/>
                </a:solidFill>
              </a:rPr>
              <a:t>페르소나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소개</a:t>
            </a:r>
            <a:r>
              <a:rPr lang="ko-KR" altLang="en-US" sz="1800" b="1" dirty="0" smtClean="0">
                <a:solidFill>
                  <a:srgbClr val="5E5240"/>
                </a:solidFill>
              </a:rPr>
              <a:t> 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3900" y="1223493"/>
            <a:ext cx="10744200" cy="5273990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56023" y="959555"/>
            <a:ext cx="3944627" cy="528097"/>
          </a:xfrm>
          <a:prstGeom prst="rect">
            <a:avLst/>
          </a:prstGeom>
          <a:solidFill>
            <a:schemeClr val="bg1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페르소나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256023" y="1593920"/>
            <a:ext cx="3474598" cy="4719290"/>
          </a:xfrm>
          <a:prstGeom prst="rect">
            <a:avLst/>
          </a:prstGeom>
          <a:solidFill>
            <a:schemeClr val="bg1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609727" y="1795540"/>
            <a:ext cx="3164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5E5240"/>
                </a:solidFill>
              </a:rPr>
              <a:t>입지 조건 요청사항</a:t>
            </a:r>
            <a:endParaRPr lang="en-US" altLang="ko-KR" sz="2000" b="1" dirty="0" smtClean="0">
              <a:solidFill>
                <a:srgbClr val="5E524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54535" y="1593920"/>
            <a:ext cx="5494034" cy="4719290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544020" y="2575566"/>
            <a:ext cx="53150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>
                <a:solidFill>
                  <a:srgbClr val="5E5240"/>
                </a:solidFill>
              </a:rPr>
              <a:t>경쟁업체 </a:t>
            </a:r>
            <a:r>
              <a:rPr lang="ko-KR" altLang="en-US" dirty="0">
                <a:solidFill>
                  <a:srgbClr val="5E5240"/>
                </a:solidFill>
              </a:rPr>
              <a:t>평가점수가 </a:t>
            </a:r>
            <a:r>
              <a:rPr lang="ko-KR" altLang="en-US" dirty="0" smtClean="0">
                <a:solidFill>
                  <a:srgbClr val="5E5240"/>
                </a:solidFill>
              </a:rPr>
              <a:t>비교적 낮고</a:t>
            </a:r>
            <a:r>
              <a:rPr lang="en-US" altLang="ko-KR" dirty="0" smtClean="0">
                <a:solidFill>
                  <a:srgbClr val="5E5240"/>
                </a:solidFill>
              </a:rPr>
              <a:t/>
            </a:r>
            <a:br>
              <a:rPr lang="en-US" altLang="ko-KR" dirty="0" smtClean="0">
                <a:solidFill>
                  <a:srgbClr val="5E5240"/>
                </a:solidFill>
              </a:rPr>
            </a:br>
            <a:r>
              <a:rPr lang="ko-KR" altLang="en-US" dirty="0" smtClean="0">
                <a:solidFill>
                  <a:srgbClr val="5E5240"/>
                </a:solidFill>
              </a:rPr>
              <a:t>강력한 경쟁업체가 없는 곳</a:t>
            </a:r>
            <a:r>
              <a:rPr lang="en-US" altLang="ko-KR" dirty="0" smtClean="0">
                <a:solidFill>
                  <a:srgbClr val="5E5240"/>
                </a:solidFill>
              </a:rPr>
              <a:t/>
            </a:r>
            <a:br>
              <a:rPr lang="en-US" altLang="ko-KR" dirty="0" smtClean="0">
                <a:solidFill>
                  <a:srgbClr val="5E5240"/>
                </a:solidFill>
              </a:rPr>
            </a:br>
            <a:r>
              <a:rPr lang="en-US" altLang="ko-KR" dirty="0" smtClean="0">
                <a:solidFill>
                  <a:srgbClr val="5E5240"/>
                </a:solidFill>
              </a:rPr>
              <a:t/>
            </a:r>
            <a:br>
              <a:rPr lang="en-US" altLang="ko-KR" dirty="0" smtClean="0">
                <a:solidFill>
                  <a:srgbClr val="5E5240"/>
                </a:solidFill>
              </a:rPr>
            </a:br>
            <a:endParaRPr lang="en-US" altLang="ko-KR" dirty="0" smtClean="0">
              <a:solidFill>
                <a:srgbClr val="5E524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solidFill>
                  <a:srgbClr val="5E5240"/>
                </a:solidFill>
              </a:rPr>
              <a:t>반드시 같은 브랜드가 없는 곳</a:t>
            </a:r>
            <a:r>
              <a:rPr lang="en-US" altLang="ko-KR" dirty="0" smtClean="0">
                <a:solidFill>
                  <a:srgbClr val="5E5240"/>
                </a:solidFill>
              </a:rPr>
              <a:t>(</a:t>
            </a:r>
            <a:r>
              <a:rPr lang="ko-KR" altLang="en-US" dirty="0" smtClean="0">
                <a:solidFill>
                  <a:srgbClr val="5E5240"/>
                </a:solidFill>
              </a:rPr>
              <a:t>단위</a:t>
            </a:r>
            <a:r>
              <a:rPr lang="en-US" altLang="ko-KR" dirty="0" smtClean="0">
                <a:solidFill>
                  <a:srgbClr val="5E5240"/>
                </a:solidFill>
              </a:rPr>
              <a:t>:</a:t>
            </a:r>
            <a:r>
              <a:rPr lang="ko-KR" altLang="en-US" dirty="0" smtClean="0">
                <a:solidFill>
                  <a:srgbClr val="5E5240"/>
                </a:solidFill>
              </a:rPr>
              <a:t>구</a:t>
            </a:r>
            <a:r>
              <a:rPr lang="en-US" altLang="ko-KR" dirty="0" smtClean="0">
                <a:solidFill>
                  <a:srgbClr val="5E5240"/>
                </a:solidFill>
              </a:rPr>
              <a:t>)</a:t>
            </a:r>
            <a:br>
              <a:rPr lang="en-US" altLang="ko-KR" dirty="0" smtClean="0">
                <a:solidFill>
                  <a:srgbClr val="5E5240"/>
                </a:solidFill>
              </a:rPr>
            </a:br>
            <a:r>
              <a:rPr lang="en-US" altLang="ko-KR" dirty="0" smtClean="0">
                <a:solidFill>
                  <a:srgbClr val="5E5240"/>
                </a:solidFill>
              </a:rPr>
              <a:t/>
            </a:r>
            <a:br>
              <a:rPr lang="en-US" altLang="ko-KR" dirty="0" smtClean="0">
                <a:solidFill>
                  <a:srgbClr val="5E5240"/>
                </a:solidFill>
              </a:rPr>
            </a:br>
            <a:endParaRPr lang="en-US" altLang="ko-KR" dirty="0" smtClean="0">
              <a:solidFill>
                <a:srgbClr val="5E524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solidFill>
                  <a:srgbClr val="5E5240"/>
                </a:solidFill>
              </a:rPr>
              <a:t>유동인구 수 성장률이 상승 하고 있는 곳</a:t>
            </a:r>
            <a:r>
              <a:rPr lang="en-US" altLang="ko-KR" dirty="0" smtClean="0">
                <a:solidFill>
                  <a:srgbClr val="5E5240"/>
                </a:solidFill>
              </a:rPr>
              <a:t/>
            </a:r>
            <a:br>
              <a:rPr lang="en-US" altLang="ko-KR" dirty="0" smtClean="0">
                <a:solidFill>
                  <a:srgbClr val="5E5240"/>
                </a:solidFill>
              </a:rPr>
            </a:br>
            <a:r>
              <a:rPr lang="en-US" altLang="ko-KR" dirty="0" smtClean="0">
                <a:solidFill>
                  <a:srgbClr val="5E5240"/>
                </a:solidFill>
              </a:rPr>
              <a:t/>
            </a:r>
            <a:br>
              <a:rPr lang="en-US" altLang="ko-KR" dirty="0" smtClean="0">
                <a:solidFill>
                  <a:srgbClr val="5E5240"/>
                </a:solidFill>
              </a:rPr>
            </a:br>
            <a:endParaRPr lang="en-US" altLang="ko-KR" dirty="0" smtClean="0">
              <a:solidFill>
                <a:srgbClr val="5E524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solidFill>
                  <a:srgbClr val="5E5240"/>
                </a:solidFill>
              </a:rPr>
              <a:t>자동차로 </a:t>
            </a:r>
            <a:r>
              <a:rPr lang="en-US" altLang="ko-KR" dirty="0" smtClean="0">
                <a:solidFill>
                  <a:srgbClr val="5E5240"/>
                </a:solidFill>
              </a:rPr>
              <a:t>1</a:t>
            </a:r>
            <a:r>
              <a:rPr lang="ko-KR" altLang="en-US" dirty="0" smtClean="0">
                <a:solidFill>
                  <a:srgbClr val="5E5240"/>
                </a:solidFill>
              </a:rPr>
              <a:t>시간 이내 거리에 있어야 함</a:t>
            </a:r>
            <a:endParaRPr lang="en-US" altLang="ko-KR" dirty="0" smtClean="0">
              <a:solidFill>
                <a:srgbClr val="5E524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295650" y="646653"/>
            <a:ext cx="822079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466094"/>
              </p:ext>
            </p:extLst>
          </p:nvPr>
        </p:nvGraphicFramePr>
        <p:xfrm>
          <a:off x="1351340" y="1708892"/>
          <a:ext cx="3257981" cy="4556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r:id="rId4" imgW="4494960" imgH="6285600" progId="">
                  <p:embed/>
                </p:oleObj>
              </mc:Choice>
              <mc:Fallback>
                <p:oleObj r:id="rId4" imgW="4494960" imgH="6285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51340" y="1708892"/>
                        <a:ext cx="3257981" cy="4556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476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8610598" y="4614048"/>
            <a:ext cx="2857501" cy="829813"/>
          </a:xfrm>
          <a:prstGeom prst="rect">
            <a:avLst/>
          </a:prstGeom>
          <a:solidFill>
            <a:srgbClr val="C0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23900" y="1733959"/>
            <a:ext cx="7734300" cy="4681355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570626" y="1120292"/>
            <a:ext cx="3050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885124"/>
                </a:solidFill>
              </a:rPr>
              <a:t>신내동 최종 입점 매장 후보</a:t>
            </a:r>
            <a:endParaRPr lang="ko-KR" altLang="en-US" dirty="0">
              <a:solidFill>
                <a:srgbClr val="88512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479" y="1962673"/>
            <a:ext cx="1748618" cy="38441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738" y="1962672"/>
            <a:ext cx="2281875" cy="3925073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4455886" y="646653"/>
            <a:ext cx="7060554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723900" y="291053"/>
            <a:ext cx="387764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5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결과 </a:t>
            </a:r>
            <a:r>
              <a:rPr lang="ko-KR" altLang="en-US" sz="1800" dirty="0" smtClean="0">
                <a:solidFill>
                  <a:srgbClr val="5E5240"/>
                </a:solidFill>
              </a:rPr>
              <a:t>진입 추천 지역 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48839" y="6104209"/>
            <a:ext cx="3929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>
                <a:solidFill>
                  <a:srgbClr val="5E5240"/>
                </a:solidFill>
              </a:rPr>
              <a:t>출처 </a:t>
            </a:r>
            <a:r>
              <a:rPr lang="en-US" altLang="ko-KR" sz="1000" dirty="0">
                <a:solidFill>
                  <a:srgbClr val="5E5240"/>
                </a:solidFill>
              </a:rPr>
              <a:t>: </a:t>
            </a:r>
            <a:r>
              <a:rPr lang="ko-KR" altLang="en-US" sz="1000" dirty="0">
                <a:solidFill>
                  <a:srgbClr val="5E5240"/>
                </a:solidFill>
              </a:rPr>
              <a:t>국내 상가</a:t>
            </a:r>
            <a:r>
              <a:rPr lang="en-US" altLang="ko-KR" sz="1000" dirty="0">
                <a:solidFill>
                  <a:srgbClr val="5E5240"/>
                </a:solidFill>
              </a:rPr>
              <a:t>, </a:t>
            </a:r>
            <a:r>
              <a:rPr lang="ko-KR" altLang="en-US" sz="1000" dirty="0">
                <a:solidFill>
                  <a:srgbClr val="5E5240"/>
                </a:solidFill>
              </a:rPr>
              <a:t>사무실 최다 매물 </a:t>
            </a:r>
            <a:r>
              <a:rPr lang="en-US" altLang="ko-KR" sz="1000" dirty="0">
                <a:solidFill>
                  <a:srgbClr val="5E5240"/>
                </a:solidFill>
              </a:rPr>
              <a:t>- </a:t>
            </a:r>
            <a:r>
              <a:rPr lang="ko-KR" altLang="en-US" sz="1000" dirty="0">
                <a:solidFill>
                  <a:srgbClr val="5E5240"/>
                </a:solidFill>
              </a:rPr>
              <a:t>상업용 부동산 </a:t>
            </a:r>
            <a:r>
              <a:rPr lang="en-US" altLang="ko-KR" sz="1000" dirty="0">
                <a:solidFill>
                  <a:srgbClr val="5E5240"/>
                </a:solidFill>
              </a:rPr>
              <a:t>No.1 </a:t>
            </a:r>
            <a:r>
              <a:rPr lang="ko-KR" altLang="en-US" sz="1000" dirty="0">
                <a:solidFill>
                  <a:srgbClr val="5E5240"/>
                </a:solidFill>
              </a:rPr>
              <a:t>앱 네모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610599" y="1733959"/>
            <a:ext cx="2857501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021500" y="1845807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예상 월 수익 계산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667277" y="2451593"/>
            <a:ext cx="28770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0038A8"/>
                </a:solidFill>
              </a:rPr>
              <a:t>월 </a:t>
            </a:r>
            <a:r>
              <a:rPr lang="ko-KR" altLang="en-US" b="1" dirty="0">
                <a:solidFill>
                  <a:srgbClr val="0038A8"/>
                </a:solidFill>
              </a:rPr>
              <a:t>매출 </a:t>
            </a:r>
            <a:r>
              <a:rPr lang="en-US" altLang="ko-KR" b="1" dirty="0" smtClean="0">
                <a:solidFill>
                  <a:srgbClr val="0038A8"/>
                </a:solidFill>
              </a:rPr>
              <a:t>: 2800</a:t>
            </a:r>
            <a:r>
              <a:rPr lang="ko-KR" altLang="en-US" b="1" dirty="0" smtClean="0">
                <a:solidFill>
                  <a:srgbClr val="0038A8"/>
                </a:solidFill>
              </a:rPr>
              <a:t>만원</a:t>
            </a:r>
            <a:endParaRPr lang="en-US" altLang="ko-KR" b="1" dirty="0" smtClean="0">
              <a:solidFill>
                <a:srgbClr val="0038A8"/>
              </a:solidFill>
            </a:endParaRPr>
          </a:p>
          <a:p>
            <a:endParaRPr lang="en-US" altLang="ko-KR" dirty="0">
              <a:solidFill>
                <a:srgbClr val="5E5240"/>
              </a:solidFill>
            </a:endParaRPr>
          </a:p>
          <a:p>
            <a:r>
              <a:rPr lang="ko-KR" altLang="en-US" dirty="0">
                <a:solidFill>
                  <a:srgbClr val="5E5240"/>
                </a:solidFill>
              </a:rPr>
              <a:t>원가 </a:t>
            </a:r>
            <a:r>
              <a:rPr lang="ko-KR" altLang="en-US" dirty="0" err="1">
                <a:solidFill>
                  <a:srgbClr val="5E5240"/>
                </a:solidFill>
              </a:rPr>
              <a:t>업종평균</a:t>
            </a:r>
            <a:r>
              <a:rPr lang="ko-KR" altLang="en-US" dirty="0">
                <a:solidFill>
                  <a:srgbClr val="5E5240"/>
                </a:solidFill>
              </a:rPr>
              <a:t> </a:t>
            </a:r>
            <a:r>
              <a:rPr lang="en-US" altLang="ko-KR" dirty="0">
                <a:solidFill>
                  <a:srgbClr val="5E5240"/>
                </a:solidFill>
              </a:rPr>
              <a:t>52%</a:t>
            </a:r>
            <a:r>
              <a:rPr lang="ko-KR" altLang="en-US" dirty="0">
                <a:solidFill>
                  <a:srgbClr val="5E5240"/>
                </a:solidFill>
              </a:rPr>
              <a:t>적용</a:t>
            </a:r>
            <a:endParaRPr lang="en-US" altLang="ko-KR" dirty="0">
              <a:solidFill>
                <a:srgbClr val="5E5240"/>
              </a:solidFill>
            </a:endParaRPr>
          </a:p>
          <a:p>
            <a:r>
              <a:rPr lang="ko-KR" altLang="en-US" dirty="0">
                <a:solidFill>
                  <a:srgbClr val="5E5240"/>
                </a:solidFill>
              </a:rPr>
              <a:t>직원 시급 주</a:t>
            </a:r>
            <a:r>
              <a:rPr lang="en-US" altLang="ko-KR" dirty="0">
                <a:solidFill>
                  <a:srgbClr val="5E5240"/>
                </a:solidFill>
              </a:rPr>
              <a:t>40</a:t>
            </a:r>
            <a:r>
              <a:rPr lang="ko-KR" altLang="en-US" dirty="0">
                <a:solidFill>
                  <a:srgbClr val="5E5240"/>
                </a:solidFill>
              </a:rPr>
              <a:t>시간 </a:t>
            </a:r>
            <a:r>
              <a:rPr lang="en-US" altLang="ko-KR" dirty="0">
                <a:solidFill>
                  <a:srgbClr val="5E5240"/>
                </a:solidFill>
              </a:rPr>
              <a:t>2</a:t>
            </a:r>
            <a:r>
              <a:rPr lang="ko-KR" altLang="en-US" dirty="0">
                <a:solidFill>
                  <a:srgbClr val="5E5240"/>
                </a:solidFill>
              </a:rPr>
              <a:t>명</a:t>
            </a:r>
            <a:endParaRPr lang="en-US" altLang="ko-KR" dirty="0">
              <a:solidFill>
                <a:srgbClr val="5E5240"/>
              </a:solidFill>
            </a:endParaRPr>
          </a:p>
          <a:p>
            <a:r>
              <a:rPr lang="ko-KR" altLang="en-US" dirty="0">
                <a:solidFill>
                  <a:srgbClr val="5E5240"/>
                </a:solidFill>
              </a:rPr>
              <a:t>임대료 월 </a:t>
            </a:r>
            <a:r>
              <a:rPr lang="en-US" altLang="ko-KR" dirty="0">
                <a:solidFill>
                  <a:srgbClr val="5E5240"/>
                </a:solidFill>
              </a:rPr>
              <a:t>97</a:t>
            </a:r>
            <a:r>
              <a:rPr lang="ko-KR" altLang="en-US" dirty="0">
                <a:solidFill>
                  <a:srgbClr val="5E5240"/>
                </a:solidFill>
              </a:rPr>
              <a:t>만원</a:t>
            </a:r>
            <a:endParaRPr lang="en-US" altLang="ko-KR" dirty="0">
              <a:solidFill>
                <a:srgbClr val="5E5240"/>
              </a:solidFill>
            </a:endParaRPr>
          </a:p>
          <a:p>
            <a:r>
              <a:rPr lang="ko-KR" altLang="en-US" dirty="0">
                <a:solidFill>
                  <a:srgbClr val="5E5240"/>
                </a:solidFill>
              </a:rPr>
              <a:t>관리비 </a:t>
            </a:r>
            <a:r>
              <a:rPr lang="en-US" altLang="ko-KR" dirty="0">
                <a:solidFill>
                  <a:srgbClr val="5E5240"/>
                </a:solidFill>
              </a:rPr>
              <a:t>3</a:t>
            </a:r>
            <a:r>
              <a:rPr lang="ko-KR" altLang="en-US" dirty="0">
                <a:solidFill>
                  <a:srgbClr val="5E5240"/>
                </a:solidFill>
              </a:rPr>
              <a:t>만원</a:t>
            </a:r>
            <a:endParaRPr lang="en-US" altLang="ko-KR" dirty="0">
              <a:solidFill>
                <a:srgbClr val="5E5240"/>
              </a:solidFill>
            </a:endParaRPr>
          </a:p>
          <a:p>
            <a:r>
              <a:rPr lang="ko-KR" altLang="en-US" dirty="0">
                <a:solidFill>
                  <a:srgbClr val="5E5240"/>
                </a:solidFill>
              </a:rPr>
              <a:t>판매수수료 </a:t>
            </a:r>
            <a:r>
              <a:rPr lang="ko-KR" altLang="en-US" dirty="0" err="1">
                <a:solidFill>
                  <a:srgbClr val="5E5240"/>
                </a:solidFill>
              </a:rPr>
              <a:t>업종평균</a:t>
            </a:r>
            <a:r>
              <a:rPr lang="ko-KR" altLang="en-US" dirty="0">
                <a:solidFill>
                  <a:srgbClr val="5E5240"/>
                </a:solidFill>
              </a:rPr>
              <a:t> </a:t>
            </a:r>
            <a:r>
              <a:rPr lang="en-US" altLang="ko-KR" dirty="0">
                <a:solidFill>
                  <a:srgbClr val="5E5240"/>
                </a:solidFill>
              </a:rPr>
              <a:t>5</a:t>
            </a:r>
            <a:r>
              <a:rPr lang="en-US" altLang="ko-KR" dirty="0" smtClean="0">
                <a:solidFill>
                  <a:srgbClr val="5E5240"/>
                </a:solidFill>
              </a:rPr>
              <a:t>%</a:t>
            </a:r>
            <a:endParaRPr lang="en-US" altLang="ko-KR" dirty="0">
              <a:solidFill>
                <a:srgbClr val="5E524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541463" y="5501295"/>
            <a:ext cx="29749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5E5240"/>
                </a:solidFill>
              </a:rPr>
              <a:t>주의</a:t>
            </a:r>
            <a:r>
              <a:rPr lang="en-US" altLang="ko-KR" sz="1400" dirty="0" smtClean="0">
                <a:solidFill>
                  <a:srgbClr val="5E5240"/>
                </a:solidFill>
              </a:rPr>
              <a:t> :</a:t>
            </a:r>
            <a:br>
              <a:rPr lang="en-US" altLang="ko-KR" sz="1400" dirty="0" smtClean="0">
                <a:solidFill>
                  <a:srgbClr val="5E5240"/>
                </a:solidFill>
              </a:rPr>
            </a:br>
            <a:r>
              <a:rPr lang="ko-KR" altLang="en-US" sz="1400" dirty="0" smtClean="0">
                <a:solidFill>
                  <a:srgbClr val="5E5240"/>
                </a:solidFill>
              </a:rPr>
              <a:t>감가상각</a:t>
            </a:r>
            <a:r>
              <a:rPr lang="en-US" altLang="ko-KR" sz="1400" dirty="0">
                <a:solidFill>
                  <a:srgbClr val="5E5240"/>
                </a:solidFill>
              </a:rPr>
              <a:t>,</a:t>
            </a:r>
            <a:r>
              <a:rPr lang="ko-KR" altLang="en-US" sz="1400" dirty="0">
                <a:solidFill>
                  <a:srgbClr val="5E5240"/>
                </a:solidFill>
              </a:rPr>
              <a:t>세금</a:t>
            </a:r>
            <a:r>
              <a:rPr lang="en-US" altLang="ko-KR" sz="1400" dirty="0" smtClean="0">
                <a:solidFill>
                  <a:srgbClr val="5E5240"/>
                </a:solidFill>
              </a:rPr>
              <a:t>, </a:t>
            </a:r>
            <a:r>
              <a:rPr lang="ko-KR" altLang="en-US" sz="1400" dirty="0" err="1" smtClean="0">
                <a:solidFill>
                  <a:srgbClr val="5E5240"/>
                </a:solidFill>
              </a:rPr>
              <a:t>점주인건비</a:t>
            </a:r>
            <a:r>
              <a:rPr lang="ko-KR" altLang="en-US" sz="1400" dirty="0" smtClean="0">
                <a:solidFill>
                  <a:srgbClr val="5E5240"/>
                </a:solidFill>
              </a:rPr>
              <a:t> 미포함</a:t>
            </a:r>
            <a:endParaRPr lang="en-US" altLang="ko-KR" sz="1400" dirty="0">
              <a:solidFill>
                <a:srgbClr val="5E5240"/>
              </a:solidFill>
            </a:endParaRPr>
          </a:p>
          <a:p>
            <a:r>
              <a:rPr lang="ko-KR" altLang="en-US" sz="1400" dirty="0">
                <a:solidFill>
                  <a:srgbClr val="5E5240"/>
                </a:solidFill>
              </a:rPr>
              <a:t>실제 </a:t>
            </a:r>
            <a:r>
              <a:rPr lang="ko-KR" altLang="en-US" sz="1400" dirty="0" smtClean="0">
                <a:solidFill>
                  <a:srgbClr val="5E5240"/>
                </a:solidFill>
              </a:rPr>
              <a:t>창업 조건 </a:t>
            </a:r>
            <a:r>
              <a:rPr lang="ko-KR" altLang="en-US" sz="1400" dirty="0">
                <a:solidFill>
                  <a:srgbClr val="5E5240"/>
                </a:solidFill>
              </a:rPr>
              <a:t>및 운영에 </a:t>
            </a:r>
            <a:r>
              <a:rPr lang="ko-KR" altLang="en-US" sz="1400" dirty="0" smtClean="0">
                <a:solidFill>
                  <a:srgbClr val="5E5240"/>
                </a:solidFill>
              </a:rPr>
              <a:t>따라</a:t>
            </a:r>
            <a:endParaRPr lang="en-US" altLang="ko-KR" sz="1400" dirty="0" smtClean="0">
              <a:solidFill>
                <a:srgbClr val="5E5240"/>
              </a:solidFill>
            </a:endParaRPr>
          </a:p>
          <a:p>
            <a:r>
              <a:rPr lang="ko-KR" altLang="en-US" sz="1400" dirty="0" smtClean="0">
                <a:solidFill>
                  <a:srgbClr val="5E5240"/>
                </a:solidFill>
              </a:rPr>
              <a:t>오차 발생 가능</a:t>
            </a:r>
            <a:endParaRPr lang="en-US" altLang="ko-KR" sz="1400" dirty="0">
              <a:solidFill>
                <a:srgbClr val="5E524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704927" y="4705788"/>
            <a:ext cx="2652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예상 수익률 </a:t>
            </a:r>
            <a:r>
              <a:rPr lang="en-US" altLang="ko-KR" b="1" dirty="0">
                <a:solidFill>
                  <a:schemeClr val="bg1"/>
                </a:solidFill>
              </a:rPr>
              <a:t>26.4%</a:t>
            </a: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예상 월 수익금 </a:t>
            </a:r>
            <a:r>
              <a:rPr lang="en-US" altLang="ko-KR" b="1" dirty="0">
                <a:solidFill>
                  <a:schemeClr val="bg1"/>
                </a:solidFill>
              </a:rPr>
              <a:t>740</a:t>
            </a:r>
            <a:r>
              <a:rPr lang="ko-KR" altLang="en-US" b="1" dirty="0">
                <a:solidFill>
                  <a:schemeClr val="bg1"/>
                </a:solidFill>
              </a:rPr>
              <a:t>만원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98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723901" y="291053"/>
            <a:ext cx="21209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5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결과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3900" y="1002253"/>
            <a:ext cx="1074420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5E5240"/>
                </a:solidFill>
              </a:rPr>
              <a:t>진입추천</a:t>
            </a:r>
            <a:r>
              <a:rPr lang="ko-KR" altLang="en-US" b="1" dirty="0" smtClean="0">
                <a:solidFill>
                  <a:srgbClr val="5E5240"/>
                </a:solidFill>
              </a:rPr>
              <a:t> </a:t>
            </a:r>
            <a:r>
              <a:rPr lang="ko-KR" altLang="en-US" b="1" dirty="0">
                <a:solidFill>
                  <a:srgbClr val="5E5240"/>
                </a:solidFill>
              </a:rPr>
              <a:t>지역</a:t>
            </a:r>
            <a:r>
              <a:rPr lang="en-US" altLang="ko-KR" b="1" dirty="0">
                <a:solidFill>
                  <a:srgbClr val="5E5240"/>
                </a:solidFill>
              </a:rPr>
              <a:t>(</a:t>
            </a:r>
            <a:r>
              <a:rPr lang="ko-KR" altLang="en-US" b="1" dirty="0">
                <a:solidFill>
                  <a:srgbClr val="5E5240"/>
                </a:solidFill>
              </a:rPr>
              <a:t>중랑구 </a:t>
            </a:r>
            <a:r>
              <a:rPr lang="ko-KR" altLang="en-US" b="1" dirty="0" smtClean="0">
                <a:solidFill>
                  <a:srgbClr val="5E5240"/>
                </a:solidFill>
              </a:rPr>
              <a:t>신내동</a:t>
            </a:r>
            <a:r>
              <a:rPr lang="en-US" altLang="ko-KR" b="1" dirty="0" smtClean="0">
                <a:solidFill>
                  <a:srgbClr val="5E5240"/>
                </a:solidFill>
              </a:rPr>
              <a:t>)</a:t>
            </a:r>
            <a:r>
              <a:rPr lang="ko-KR" altLang="en-US" b="1" dirty="0">
                <a:solidFill>
                  <a:srgbClr val="5E5240"/>
                </a:solidFill>
              </a:rPr>
              <a:t>의 </a:t>
            </a:r>
            <a:r>
              <a:rPr lang="ko-KR" altLang="en-US" b="1" dirty="0" smtClean="0">
                <a:solidFill>
                  <a:srgbClr val="5E5240"/>
                </a:solidFill>
              </a:rPr>
              <a:t>치킨 외식업체 긍정</a:t>
            </a:r>
            <a:r>
              <a:rPr lang="en-US" altLang="ko-KR" b="1" dirty="0" smtClean="0">
                <a:solidFill>
                  <a:srgbClr val="5E5240"/>
                </a:solidFill>
              </a:rPr>
              <a:t>/</a:t>
            </a:r>
            <a:r>
              <a:rPr lang="ko-KR" altLang="en-US" b="1" dirty="0" smtClean="0">
                <a:solidFill>
                  <a:srgbClr val="5E5240"/>
                </a:solidFill>
              </a:rPr>
              <a:t>부정 </a:t>
            </a:r>
            <a:r>
              <a:rPr lang="ko-KR" altLang="en-US" b="1" dirty="0">
                <a:solidFill>
                  <a:srgbClr val="5E5240"/>
                </a:solidFill>
              </a:rPr>
              <a:t>리뷰 </a:t>
            </a:r>
            <a:r>
              <a:rPr lang="ko-KR" altLang="en-US" b="1" dirty="0" err="1">
                <a:solidFill>
                  <a:srgbClr val="5E5240"/>
                </a:solidFill>
              </a:rPr>
              <a:t>워드클라우드</a:t>
            </a:r>
            <a:endParaRPr lang="ko-KR" altLang="en-US" b="1" dirty="0">
              <a:solidFill>
                <a:srgbClr val="5E524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3900" y="1950880"/>
            <a:ext cx="5052551" cy="45466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210504" y="1950880"/>
            <a:ext cx="5257800" cy="45466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>
            <a:stCxn id="9" idx="3"/>
          </p:cNvCxnSpPr>
          <p:nvPr/>
        </p:nvCxnSpPr>
        <p:spPr>
          <a:xfrm>
            <a:off x="2844801" y="646653"/>
            <a:ext cx="8671639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96663" y="2168500"/>
            <a:ext cx="1582059" cy="552450"/>
          </a:xfrm>
          <a:prstGeom prst="rect">
            <a:avLst/>
          </a:prstGeom>
          <a:solidFill>
            <a:srgbClr val="4971CB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긍정 리뷰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048372" y="2168500"/>
            <a:ext cx="1582059" cy="552450"/>
          </a:xfrm>
          <a:prstGeom prst="rect">
            <a:avLst/>
          </a:prstGeom>
          <a:solidFill>
            <a:srgbClr val="DC2828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부정 리뷰</a:t>
            </a:r>
            <a:endParaRPr lang="ko-KR" altLang="en-US" b="1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3704" y="3201788"/>
            <a:ext cx="2847975" cy="146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7815" y="3077438"/>
            <a:ext cx="25431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805446" y="4910584"/>
            <a:ext cx="488945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solidFill>
                  <a:srgbClr val="0070C0"/>
                </a:solidFill>
              </a:rPr>
              <a:t>긍정 리뷰 상위 키워드</a:t>
            </a:r>
            <a:endParaRPr lang="en-US" altLang="ko-KR" b="1" dirty="0">
              <a:solidFill>
                <a:srgbClr val="0070C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000" dirty="0"/>
              <a:t>('</a:t>
            </a:r>
            <a:r>
              <a:rPr lang="ko-KR" altLang="en-US" sz="1000" dirty="0"/>
              <a:t>치킨</a:t>
            </a:r>
            <a:r>
              <a:rPr lang="en-US" altLang="ko-KR" sz="1000" dirty="0"/>
              <a:t>', 26), ('</a:t>
            </a:r>
            <a:r>
              <a:rPr lang="ko-KR" altLang="en-US" sz="1000" dirty="0"/>
              <a:t>사장</a:t>
            </a:r>
            <a:r>
              <a:rPr lang="en-US" altLang="ko-KR" sz="1000" dirty="0"/>
              <a:t>', 15), ('</a:t>
            </a:r>
            <a:r>
              <a:rPr lang="ko-KR" altLang="en-US" sz="1000" dirty="0"/>
              <a:t>맛</a:t>
            </a:r>
            <a:r>
              <a:rPr lang="en-US" altLang="ko-KR" sz="1000" dirty="0"/>
              <a:t>', 12), ('</a:t>
            </a:r>
            <a:r>
              <a:rPr lang="ko-KR" altLang="en-US" sz="1000" dirty="0"/>
              <a:t>매장</a:t>
            </a:r>
            <a:r>
              <a:rPr lang="en-US" altLang="ko-KR" sz="1000" dirty="0"/>
              <a:t>', 8), ('</a:t>
            </a:r>
            <a:r>
              <a:rPr lang="ko-KR" altLang="en-US" sz="1000" dirty="0"/>
              <a:t>닭</a:t>
            </a:r>
            <a:r>
              <a:rPr lang="en-US" altLang="ko-KR" sz="1000" dirty="0"/>
              <a:t>', 8), ('</a:t>
            </a:r>
            <a:r>
              <a:rPr lang="ko-KR" altLang="en-US" sz="1000" dirty="0"/>
              <a:t>주문</a:t>
            </a:r>
            <a:r>
              <a:rPr lang="en-US" altLang="ko-KR" sz="1000" dirty="0"/>
              <a:t>', 7), ('</a:t>
            </a:r>
            <a:r>
              <a:rPr lang="ko-KR" altLang="en-US" sz="1000" dirty="0"/>
              <a:t>최고</a:t>
            </a:r>
            <a:r>
              <a:rPr lang="en-US" altLang="ko-KR" sz="1000" dirty="0"/>
              <a:t>', 7), ('</a:t>
            </a:r>
            <a:r>
              <a:rPr lang="ko-KR" altLang="en-US" sz="1000" dirty="0" err="1"/>
              <a:t>후라이드</a:t>
            </a:r>
            <a:r>
              <a:rPr lang="en-US" altLang="ko-KR" sz="1000" dirty="0"/>
              <a:t>', 7), ('</a:t>
            </a:r>
            <a:r>
              <a:rPr lang="ko-KR" altLang="en-US" sz="1000" dirty="0"/>
              <a:t>서비스</a:t>
            </a:r>
            <a:r>
              <a:rPr lang="en-US" altLang="ko-KR" sz="1000" dirty="0"/>
              <a:t>', 6), ('</a:t>
            </a:r>
            <a:r>
              <a:rPr lang="ko-KR" altLang="en-US" sz="1000" dirty="0"/>
              <a:t>정말</a:t>
            </a:r>
            <a:r>
              <a:rPr lang="en-US" altLang="ko-KR" sz="1000" dirty="0"/>
              <a:t>', 6), ('</a:t>
            </a:r>
            <a:r>
              <a:rPr lang="ko-KR" altLang="en-US" sz="1000" dirty="0"/>
              <a:t>단골</a:t>
            </a:r>
            <a:r>
              <a:rPr lang="en-US" altLang="ko-KR" sz="1000" dirty="0"/>
              <a:t>', 6), ('</a:t>
            </a:r>
            <a:r>
              <a:rPr lang="ko-KR" altLang="en-US" sz="1000" dirty="0"/>
              <a:t>배달</a:t>
            </a:r>
            <a:r>
              <a:rPr lang="en-US" altLang="ko-KR" sz="1000" dirty="0"/>
              <a:t>', 6), ('</a:t>
            </a:r>
            <a:r>
              <a:rPr lang="ko-KR" altLang="en-US" sz="1000" dirty="0"/>
              <a:t>포장</a:t>
            </a:r>
            <a:r>
              <a:rPr lang="en-US" altLang="ko-KR" sz="1000" dirty="0"/>
              <a:t>', 6), ('</a:t>
            </a:r>
            <a:r>
              <a:rPr lang="ko-KR" altLang="en-US" sz="1000" dirty="0"/>
              <a:t>자주</a:t>
            </a:r>
            <a:r>
              <a:rPr lang="en-US" altLang="ko-KR" sz="1000" dirty="0"/>
              <a:t>', 5), ('</a:t>
            </a:r>
            <a:r>
              <a:rPr lang="ko-KR" altLang="en-US" sz="1000" dirty="0"/>
              <a:t>중</a:t>
            </a:r>
            <a:r>
              <a:rPr lang="en-US" altLang="ko-KR" sz="1000" dirty="0"/>
              <a:t>', 5), ('</a:t>
            </a:r>
            <a:r>
              <a:rPr lang="ko-KR" altLang="en-US" sz="1000" dirty="0" err="1"/>
              <a:t>치즈볼</a:t>
            </a:r>
            <a:r>
              <a:rPr lang="en-US" altLang="ko-KR" sz="1000" dirty="0"/>
              <a:t>', 5), ('</a:t>
            </a:r>
            <a:r>
              <a:rPr lang="ko-KR" altLang="en-US" sz="1000" dirty="0"/>
              <a:t>진짜</a:t>
            </a:r>
            <a:r>
              <a:rPr lang="en-US" altLang="ko-KR" sz="1000" dirty="0"/>
              <a:t>', 5), ('</a:t>
            </a:r>
            <a:r>
              <a:rPr lang="ko-KR" altLang="en-US" sz="1000" dirty="0"/>
              <a:t>가격</a:t>
            </a:r>
            <a:r>
              <a:rPr lang="en-US" altLang="ko-KR" sz="1000" dirty="0"/>
              <a:t>', 5), ('</a:t>
            </a:r>
            <a:r>
              <a:rPr lang="ko-KR" altLang="en-US" sz="1000" dirty="0"/>
              <a:t>곳</a:t>
            </a:r>
            <a:r>
              <a:rPr lang="en-US" altLang="ko-KR" sz="1000" dirty="0"/>
              <a:t>', 5), ('</a:t>
            </a:r>
            <a:r>
              <a:rPr lang="ko-KR" altLang="en-US" sz="1000" dirty="0"/>
              <a:t>집</a:t>
            </a:r>
            <a:r>
              <a:rPr lang="en-US" altLang="ko-KR" sz="1000" dirty="0"/>
              <a:t>', 5)</a:t>
            </a:r>
            <a:endParaRPr lang="en-US" altLang="ko-KR" sz="1100" dirty="0" smtClean="0">
              <a:solidFill>
                <a:srgbClr val="5E524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94675" y="4910584"/>
            <a:ext cx="48894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부</a:t>
            </a:r>
            <a:r>
              <a:rPr lang="ko-KR" altLang="en-US" b="1" dirty="0" smtClean="0">
                <a:solidFill>
                  <a:srgbClr val="FF0000"/>
                </a:solidFill>
              </a:rPr>
              <a:t>정 리뷰 상위 키워드</a:t>
            </a:r>
            <a:endParaRPr lang="en-US" altLang="ko-KR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000" dirty="0"/>
              <a:t>('</a:t>
            </a:r>
            <a:r>
              <a:rPr lang="ko-KR" altLang="en-US" sz="1000" dirty="0"/>
              <a:t>주문</a:t>
            </a:r>
            <a:r>
              <a:rPr lang="en-US" altLang="ko-KR" sz="1000" dirty="0"/>
              <a:t>', 29), ('</a:t>
            </a:r>
            <a:r>
              <a:rPr lang="ko-KR" altLang="en-US" sz="1000" dirty="0"/>
              <a:t>맛</a:t>
            </a:r>
            <a:r>
              <a:rPr lang="en-US" altLang="ko-KR" sz="1000" dirty="0"/>
              <a:t>', 17), ('</a:t>
            </a:r>
            <a:r>
              <a:rPr lang="ko-KR" altLang="en-US" sz="1000" dirty="0"/>
              <a:t>배달</a:t>
            </a:r>
            <a:r>
              <a:rPr lang="en-US" altLang="ko-KR" sz="1000" dirty="0"/>
              <a:t>', 16), ('</a:t>
            </a:r>
            <a:r>
              <a:rPr lang="ko-KR" altLang="en-US" sz="1000" dirty="0"/>
              <a:t>치킨</a:t>
            </a:r>
            <a:r>
              <a:rPr lang="en-US" altLang="ko-KR" sz="1000" dirty="0"/>
              <a:t>', 14), ('</a:t>
            </a:r>
            <a:r>
              <a:rPr lang="ko-KR" altLang="en-US" sz="1000" dirty="0"/>
              <a:t>전화</a:t>
            </a:r>
            <a:r>
              <a:rPr lang="en-US" altLang="ko-KR" sz="1000" dirty="0"/>
              <a:t>', 11), ('</a:t>
            </a:r>
            <a:r>
              <a:rPr lang="ko-KR" altLang="en-US" sz="1000" dirty="0"/>
              <a:t>장사</a:t>
            </a:r>
            <a:r>
              <a:rPr lang="en-US" altLang="ko-KR" sz="1000" dirty="0"/>
              <a:t>', 10), ('</a:t>
            </a:r>
            <a:r>
              <a:rPr lang="ko-KR" altLang="en-US" sz="1000" dirty="0"/>
              <a:t>닭</a:t>
            </a:r>
            <a:r>
              <a:rPr lang="en-US" altLang="ko-KR" sz="1000" dirty="0"/>
              <a:t>', 10), ('</a:t>
            </a:r>
            <a:r>
              <a:rPr lang="ko-KR" altLang="en-US" sz="1000" dirty="0"/>
              <a:t>말</a:t>
            </a:r>
            <a:r>
              <a:rPr lang="en-US" altLang="ko-KR" sz="1000" dirty="0"/>
              <a:t>', 8), ('</a:t>
            </a:r>
            <a:r>
              <a:rPr lang="ko-KR" altLang="en-US" sz="1000" dirty="0"/>
              <a:t>양념</a:t>
            </a:r>
            <a:r>
              <a:rPr lang="en-US" altLang="ko-KR" sz="1000" dirty="0"/>
              <a:t>', 8), ('</a:t>
            </a:r>
            <a:r>
              <a:rPr lang="ko-KR" altLang="en-US" sz="1000" dirty="0"/>
              <a:t>점</a:t>
            </a:r>
            <a:r>
              <a:rPr lang="en-US" altLang="ko-KR" sz="1000" dirty="0"/>
              <a:t>', 8), ('</a:t>
            </a:r>
            <a:r>
              <a:rPr lang="ko-KR" altLang="en-US" sz="1000" dirty="0"/>
              <a:t>그냥</a:t>
            </a:r>
            <a:r>
              <a:rPr lang="en-US" altLang="ko-KR" sz="1000" dirty="0"/>
              <a:t>', 7), ('</a:t>
            </a:r>
            <a:r>
              <a:rPr lang="ko-KR" altLang="en-US" sz="1000" dirty="0"/>
              <a:t>분</a:t>
            </a:r>
            <a:r>
              <a:rPr lang="en-US" altLang="ko-KR" sz="1000" dirty="0"/>
              <a:t>', 7), ('</a:t>
            </a:r>
            <a:r>
              <a:rPr lang="ko-KR" altLang="en-US" sz="1000" dirty="0"/>
              <a:t>하나</a:t>
            </a:r>
            <a:r>
              <a:rPr lang="en-US" altLang="ko-KR" sz="1000" dirty="0"/>
              <a:t>', 7), ('</a:t>
            </a:r>
            <a:r>
              <a:rPr lang="ko-KR" altLang="en-US" sz="1000" dirty="0"/>
              <a:t>사장</a:t>
            </a:r>
            <a:r>
              <a:rPr lang="en-US" altLang="ko-KR" sz="1000" dirty="0"/>
              <a:t>', 7), ('</a:t>
            </a:r>
            <a:r>
              <a:rPr lang="ko-KR" altLang="en-US" sz="1000" dirty="0"/>
              <a:t>포장</a:t>
            </a:r>
            <a:r>
              <a:rPr lang="en-US" altLang="ko-KR" sz="1000" dirty="0"/>
              <a:t>', 7), ('</a:t>
            </a:r>
            <a:r>
              <a:rPr lang="ko-KR" altLang="en-US" sz="1000" dirty="0"/>
              <a:t>매장</a:t>
            </a:r>
            <a:r>
              <a:rPr lang="en-US" altLang="ko-KR" sz="1000" dirty="0"/>
              <a:t>', 7), ('</a:t>
            </a:r>
            <a:r>
              <a:rPr lang="ko-KR" altLang="en-US" sz="1000" dirty="0"/>
              <a:t>쿠폰</a:t>
            </a:r>
            <a:r>
              <a:rPr lang="en-US" altLang="ko-KR" sz="1000" dirty="0"/>
              <a:t>', 6), ('</a:t>
            </a:r>
            <a:r>
              <a:rPr lang="ko-KR" altLang="en-US" sz="1000" dirty="0"/>
              <a:t>기분</a:t>
            </a:r>
            <a:r>
              <a:rPr lang="en-US" altLang="ko-KR" sz="1000" dirty="0"/>
              <a:t>', 6), ('</a:t>
            </a:r>
            <a:r>
              <a:rPr lang="ko-KR" altLang="en-US" sz="1000" dirty="0"/>
              <a:t>내</a:t>
            </a:r>
            <a:r>
              <a:rPr lang="en-US" altLang="ko-KR" sz="1000" dirty="0"/>
              <a:t>', 5), ('</a:t>
            </a:r>
            <a:r>
              <a:rPr lang="ko-KR" altLang="en-US" sz="1000" dirty="0"/>
              <a:t>진짜</a:t>
            </a:r>
            <a:r>
              <a:rPr lang="en-US" altLang="ko-KR" sz="1000" dirty="0"/>
              <a:t>', 5)</a:t>
            </a:r>
            <a:endParaRPr lang="en-US" altLang="ko-KR" sz="1000" dirty="0" smtClean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3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6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분석 결론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495550" y="646653"/>
            <a:ext cx="937298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22513" y="1002253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5E5240"/>
                </a:solidFill>
              </a:rPr>
              <a:t>창업 입지선정의 중요 요인으로 </a:t>
            </a:r>
            <a:r>
              <a:rPr lang="ko-KR" altLang="en-US" b="1" smtClean="0">
                <a:solidFill>
                  <a:srgbClr val="C00000"/>
                </a:solidFill>
              </a:rPr>
              <a:t>임대료</a:t>
            </a:r>
            <a:r>
              <a:rPr lang="en-US" altLang="ko-KR" b="1" smtClean="0">
                <a:solidFill>
                  <a:srgbClr val="C00000"/>
                </a:solidFill>
              </a:rPr>
              <a:t>, </a:t>
            </a:r>
            <a:r>
              <a:rPr lang="ko-KR" altLang="en-US" b="1" smtClean="0">
                <a:solidFill>
                  <a:srgbClr val="C00000"/>
                </a:solidFill>
              </a:rPr>
              <a:t>지역 생활 인구수</a:t>
            </a:r>
            <a:r>
              <a:rPr lang="en-US" altLang="ko-KR" b="1" smtClean="0">
                <a:solidFill>
                  <a:srgbClr val="C00000"/>
                </a:solidFill>
              </a:rPr>
              <a:t>, </a:t>
            </a:r>
            <a:r>
              <a:rPr lang="ko-KR" altLang="en-US" b="1" smtClean="0">
                <a:solidFill>
                  <a:srgbClr val="C00000"/>
                </a:solidFill>
              </a:rPr>
              <a:t>경쟁업체</a:t>
            </a:r>
            <a:r>
              <a:rPr lang="ko-KR" altLang="en-US" b="1" smtClean="0">
                <a:solidFill>
                  <a:srgbClr val="5E5240"/>
                </a:solidFill>
              </a:rPr>
              <a:t> </a:t>
            </a:r>
            <a:r>
              <a:rPr lang="ko-KR" altLang="en-US" smtClean="0">
                <a:solidFill>
                  <a:srgbClr val="5E5240"/>
                </a:solidFill>
              </a:rPr>
              <a:t>등을 꼽을 수 있음</a:t>
            </a:r>
            <a:r>
              <a:rPr lang="en-US" altLang="ko-KR" smtClean="0">
                <a:solidFill>
                  <a:srgbClr val="5E5240"/>
                </a:solidFill>
              </a:rPr>
              <a:t>.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2513" y="1854449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C00000"/>
                </a:solidFill>
              </a:rPr>
              <a:t>리뷰 개수와 평가 점수</a:t>
            </a:r>
            <a:r>
              <a:rPr lang="ko-KR" altLang="en-US" smtClean="0">
                <a:solidFill>
                  <a:srgbClr val="5E5240"/>
                </a:solidFill>
              </a:rPr>
              <a:t>의 상관관계 분석 결과 </a:t>
            </a:r>
            <a:r>
              <a:rPr lang="ko-KR" altLang="en-US" b="1" smtClean="0">
                <a:solidFill>
                  <a:srgbClr val="C00000"/>
                </a:solidFill>
              </a:rPr>
              <a:t>상관관계가 낮은</a:t>
            </a:r>
            <a:r>
              <a:rPr lang="ko-KR" altLang="en-US" smtClean="0">
                <a:solidFill>
                  <a:srgbClr val="5E5240"/>
                </a:solidFill>
              </a:rPr>
              <a:t>것으로 판단됨</a:t>
            </a:r>
            <a:r>
              <a:rPr lang="en-US" altLang="ko-KR" smtClean="0">
                <a:solidFill>
                  <a:srgbClr val="5E5240"/>
                </a:solidFill>
              </a:rPr>
              <a:t>.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2513" y="2684873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5E5240"/>
                </a:solidFill>
              </a:rPr>
              <a:t>경쟁 업체 분석 시 </a:t>
            </a:r>
            <a:r>
              <a:rPr lang="ko-KR" altLang="en-US" b="1">
                <a:solidFill>
                  <a:srgbClr val="C00000"/>
                </a:solidFill>
              </a:rPr>
              <a:t>리뷰 개수보다 평가점수</a:t>
            </a:r>
            <a:r>
              <a:rPr lang="en-US" altLang="ko-KR" b="1">
                <a:solidFill>
                  <a:srgbClr val="C00000"/>
                </a:solidFill>
              </a:rPr>
              <a:t>, </a:t>
            </a:r>
            <a:r>
              <a:rPr lang="ko-KR" altLang="en-US" b="1" smtClean="0">
                <a:solidFill>
                  <a:srgbClr val="C00000"/>
                </a:solidFill>
              </a:rPr>
              <a:t>평가인원</a:t>
            </a:r>
            <a:r>
              <a:rPr lang="ko-KR" altLang="en-US" smtClean="0">
                <a:solidFill>
                  <a:srgbClr val="5E5240"/>
                </a:solidFill>
              </a:rPr>
              <a:t> </a:t>
            </a:r>
            <a:r>
              <a:rPr lang="ko-KR" altLang="en-US">
                <a:solidFill>
                  <a:srgbClr val="5E5240"/>
                </a:solidFill>
              </a:rPr>
              <a:t>요인을 더 중점적으로 </a:t>
            </a:r>
            <a:r>
              <a:rPr lang="ko-KR" altLang="en-US" smtClean="0">
                <a:solidFill>
                  <a:srgbClr val="5E5240"/>
                </a:solidFill>
              </a:rPr>
              <a:t>고려해야함</a:t>
            </a:r>
            <a:r>
              <a:rPr lang="en-US" altLang="ko-KR" smtClean="0">
                <a:solidFill>
                  <a:srgbClr val="5E5240"/>
                </a:solidFill>
              </a:rPr>
              <a:t>.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2513" y="3505967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5E5240"/>
                </a:solidFill>
              </a:rPr>
              <a:t>평가 점수</a:t>
            </a:r>
            <a:r>
              <a:rPr lang="en-US" altLang="ko-KR">
                <a:solidFill>
                  <a:srgbClr val="5E5240"/>
                </a:solidFill>
              </a:rPr>
              <a:t>, </a:t>
            </a:r>
            <a:r>
              <a:rPr lang="ko-KR" altLang="en-US">
                <a:solidFill>
                  <a:srgbClr val="5E5240"/>
                </a:solidFill>
              </a:rPr>
              <a:t>평가 인원 기준으로 선정된 </a:t>
            </a:r>
            <a:r>
              <a:rPr lang="ko-KR" altLang="en-US" b="1">
                <a:solidFill>
                  <a:srgbClr val="C00000"/>
                </a:solidFill>
              </a:rPr>
              <a:t>철인</a:t>
            </a:r>
            <a:r>
              <a:rPr lang="en-US" altLang="ko-KR" b="1">
                <a:solidFill>
                  <a:srgbClr val="C00000"/>
                </a:solidFill>
              </a:rPr>
              <a:t>7</a:t>
            </a:r>
            <a:r>
              <a:rPr lang="ko-KR" altLang="en-US" b="1">
                <a:solidFill>
                  <a:srgbClr val="C00000"/>
                </a:solidFill>
              </a:rPr>
              <a:t>호치킨 </a:t>
            </a:r>
            <a:r>
              <a:rPr lang="ko-KR" altLang="en-US" b="1" smtClean="0">
                <a:solidFill>
                  <a:srgbClr val="C00000"/>
                </a:solidFill>
              </a:rPr>
              <a:t>홍대점의 추가 벤치 </a:t>
            </a:r>
            <a:r>
              <a:rPr lang="ko-KR" altLang="en-US" b="1">
                <a:solidFill>
                  <a:srgbClr val="C00000"/>
                </a:solidFill>
              </a:rPr>
              <a:t>마킹 분석</a:t>
            </a:r>
            <a:r>
              <a:rPr lang="ko-KR" altLang="en-US">
                <a:solidFill>
                  <a:srgbClr val="5E5240"/>
                </a:solidFill>
              </a:rPr>
              <a:t>이 </a:t>
            </a:r>
            <a:r>
              <a:rPr lang="ko-KR" altLang="en-US" smtClean="0">
                <a:solidFill>
                  <a:srgbClr val="5E5240"/>
                </a:solidFill>
              </a:rPr>
              <a:t>필요함</a:t>
            </a:r>
            <a:r>
              <a:rPr lang="en-US" altLang="ko-KR" smtClean="0">
                <a:solidFill>
                  <a:srgbClr val="5E5240"/>
                </a:solidFill>
              </a:rPr>
              <a:t>.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2513" y="4364383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5E5240"/>
                </a:solidFill>
              </a:rPr>
              <a:t>생활인구 수</a:t>
            </a:r>
            <a:r>
              <a:rPr lang="en-US" altLang="ko-KR" smtClean="0">
                <a:solidFill>
                  <a:srgbClr val="5E5240"/>
                </a:solidFill>
              </a:rPr>
              <a:t>, </a:t>
            </a:r>
            <a:r>
              <a:rPr lang="ko-KR" altLang="en-US" smtClean="0">
                <a:solidFill>
                  <a:srgbClr val="5E5240"/>
                </a:solidFill>
              </a:rPr>
              <a:t>폐업률</a:t>
            </a:r>
            <a:r>
              <a:rPr lang="en-US" altLang="ko-KR" smtClean="0">
                <a:solidFill>
                  <a:srgbClr val="5E5240"/>
                </a:solidFill>
              </a:rPr>
              <a:t>, </a:t>
            </a:r>
            <a:r>
              <a:rPr lang="ko-KR" altLang="en-US" smtClean="0">
                <a:solidFill>
                  <a:srgbClr val="5E5240"/>
                </a:solidFill>
              </a:rPr>
              <a:t>지역업체 평가점수</a:t>
            </a:r>
            <a:r>
              <a:rPr lang="en-US" altLang="ko-KR" smtClean="0">
                <a:solidFill>
                  <a:srgbClr val="5E5240"/>
                </a:solidFill>
              </a:rPr>
              <a:t>, </a:t>
            </a:r>
            <a:r>
              <a:rPr lang="ko-KR" altLang="en-US" smtClean="0">
                <a:solidFill>
                  <a:srgbClr val="5E5240"/>
                </a:solidFill>
              </a:rPr>
              <a:t>임대료를 종합 분석한 결과 최적의 창업 입지는 </a:t>
            </a:r>
            <a:r>
              <a:rPr lang="ko-KR" altLang="en-US" b="1" smtClean="0">
                <a:solidFill>
                  <a:srgbClr val="C00000"/>
                </a:solidFill>
              </a:rPr>
              <a:t>중랑구 신내동</a:t>
            </a:r>
            <a:r>
              <a:rPr lang="en-US" altLang="ko-KR" smtClean="0">
                <a:solidFill>
                  <a:srgbClr val="5E5240"/>
                </a:solidFill>
              </a:rPr>
              <a:t>.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2513" y="5185477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5E5240"/>
                </a:solidFill>
              </a:rPr>
              <a:t>진입 추천지역 경쟁 업체 부정리뷰 분석 결과 </a:t>
            </a:r>
            <a:r>
              <a:rPr lang="ko-KR" altLang="en-US" b="1" smtClean="0">
                <a:solidFill>
                  <a:srgbClr val="C00000"/>
                </a:solidFill>
              </a:rPr>
              <a:t>주문서비스에 불만족</a:t>
            </a:r>
            <a:r>
              <a:rPr lang="ko-KR" altLang="en-US" smtClean="0">
                <a:solidFill>
                  <a:srgbClr val="5E5240"/>
                </a:solidFill>
              </a:rPr>
              <a:t>스러운 경험이 있는 고객이 많을 수 있음</a:t>
            </a:r>
            <a:r>
              <a:rPr lang="en-US" altLang="ko-KR" smtClean="0">
                <a:solidFill>
                  <a:srgbClr val="5E5240"/>
                </a:solidFill>
              </a:rPr>
              <a:t>.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22513" y="6015902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5E5240"/>
                </a:solidFill>
              </a:rPr>
              <a:t>진입 추천지역 경쟁 업체 </a:t>
            </a:r>
            <a:r>
              <a:rPr lang="ko-KR" altLang="en-US" smtClean="0">
                <a:solidFill>
                  <a:srgbClr val="5E5240"/>
                </a:solidFill>
              </a:rPr>
              <a:t>긍정리뷰 </a:t>
            </a:r>
            <a:r>
              <a:rPr lang="ko-KR" altLang="en-US">
                <a:solidFill>
                  <a:srgbClr val="5E5240"/>
                </a:solidFill>
              </a:rPr>
              <a:t>분석 결과 </a:t>
            </a:r>
            <a:r>
              <a:rPr lang="ko-KR" altLang="en-US" b="1" smtClean="0">
                <a:solidFill>
                  <a:srgbClr val="C00000"/>
                </a:solidFill>
              </a:rPr>
              <a:t>메뉴 </a:t>
            </a:r>
            <a:r>
              <a:rPr lang="en-US" altLang="ko-KR" b="1" smtClean="0">
                <a:solidFill>
                  <a:srgbClr val="C00000"/>
                </a:solidFill>
              </a:rPr>
              <a:t>“</a:t>
            </a:r>
            <a:r>
              <a:rPr lang="ko-KR" altLang="en-US" b="1" smtClean="0">
                <a:solidFill>
                  <a:srgbClr val="C00000"/>
                </a:solidFill>
              </a:rPr>
              <a:t>치즈볼</a:t>
            </a:r>
            <a:r>
              <a:rPr lang="en-US" altLang="ko-KR" b="1" smtClean="0">
                <a:solidFill>
                  <a:srgbClr val="C00000"/>
                </a:solidFill>
              </a:rPr>
              <a:t>”</a:t>
            </a:r>
            <a:r>
              <a:rPr lang="ko-KR" altLang="en-US" b="1" smtClean="0">
                <a:solidFill>
                  <a:srgbClr val="C00000"/>
                </a:solidFill>
              </a:rPr>
              <a:t>의 만족</a:t>
            </a:r>
            <a:r>
              <a:rPr lang="ko-KR" altLang="en-US" smtClean="0">
                <a:solidFill>
                  <a:srgbClr val="5E5240"/>
                </a:solidFill>
              </a:rPr>
              <a:t>스러운 경험이 있는 고객이 많을 </a:t>
            </a:r>
            <a:r>
              <a:rPr lang="ko-KR" altLang="en-US">
                <a:solidFill>
                  <a:srgbClr val="5E5240"/>
                </a:solidFill>
              </a:rPr>
              <a:t>수 있음</a:t>
            </a:r>
            <a:r>
              <a:rPr lang="en-US" altLang="ko-KR">
                <a:solidFill>
                  <a:srgbClr val="5E5240"/>
                </a:solidFill>
              </a:rPr>
              <a:t>.</a:t>
            </a:r>
            <a:endParaRPr lang="ko-KR" altLang="en-US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70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418589" y="291053"/>
            <a:ext cx="7207217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6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. </a:t>
            </a:r>
            <a:r>
              <a:rPr lang="ko-KR" altLang="en-US" sz="2400" b="1" dirty="0">
                <a:solidFill>
                  <a:srgbClr val="5E5240"/>
                </a:solidFill>
              </a:rPr>
              <a:t>분석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결론 </a:t>
            </a:r>
            <a:r>
              <a:rPr lang="ko-KR" altLang="en-US" sz="1800" dirty="0" smtClean="0">
                <a:solidFill>
                  <a:srgbClr val="5E5240"/>
                </a:solidFill>
              </a:rPr>
              <a:t>향후 보완 요소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248150" y="646653"/>
            <a:ext cx="7620388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22513" y="1002253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5E5240"/>
                </a:solidFill>
              </a:rPr>
              <a:t>치킨 관련 데이터 임의 </a:t>
            </a:r>
            <a:r>
              <a:rPr lang="ko-KR" altLang="en-US" b="1" dirty="0" smtClean="0">
                <a:solidFill>
                  <a:srgbClr val="0038A8"/>
                </a:solidFill>
              </a:rPr>
              <a:t>샘플링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>
                <a:solidFill>
                  <a:srgbClr val="5E5240"/>
                </a:solidFill>
              </a:rPr>
              <a:t>인한 오차 존재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2513" y="1713453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0038A8"/>
                </a:solidFill>
              </a:rPr>
              <a:t>업체 평가 리뷰 데이터</a:t>
            </a:r>
            <a:r>
              <a:rPr lang="ko-KR" altLang="en-US" dirty="0" smtClean="0">
                <a:solidFill>
                  <a:srgbClr val="0038A8"/>
                </a:solidFill>
              </a:rPr>
              <a:t> </a:t>
            </a:r>
            <a:r>
              <a:rPr lang="en-US" altLang="ko-KR" dirty="0" smtClean="0">
                <a:solidFill>
                  <a:srgbClr val="5E5240"/>
                </a:solidFill>
              </a:rPr>
              <a:t>1</a:t>
            </a:r>
            <a:r>
              <a:rPr lang="ko-KR" altLang="en-US" dirty="0" smtClean="0">
                <a:solidFill>
                  <a:srgbClr val="5E5240"/>
                </a:solidFill>
              </a:rPr>
              <a:t>개 플랫폼 데이터만 이용</a:t>
            </a:r>
            <a:r>
              <a:rPr lang="en-US" altLang="ko-KR" dirty="0" smtClean="0">
                <a:solidFill>
                  <a:srgbClr val="5E5240"/>
                </a:solidFill>
              </a:rPr>
              <a:t>, </a:t>
            </a:r>
            <a:r>
              <a:rPr lang="ko-KR" altLang="en-US" dirty="0" smtClean="0">
                <a:solidFill>
                  <a:srgbClr val="5E5240"/>
                </a:solidFill>
              </a:rPr>
              <a:t>다른 데이터 </a:t>
            </a:r>
            <a:r>
              <a:rPr lang="ko-KR" altLang="en-US" dirty="0">
                <a:solidFill>
                  <a:srgbClr val="5E5240"/>
                </a:solidFill>
              </a:rPr>
              <a:t>교차 검증하여 신뢰성 </a:t>
            </a:r>
            <a:r>
              <a:rPr lang="ko-KR" altLang="en-US" dirty="0" smtClean="0">
                <a:solidFill>
                  <a:srgbClr val="5E5240"/>
                </a:solidFill>
              </a:rPr>
              <a:t>확보 필요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2513" y="2424653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E5240"/>
                </a:solidFill>
              </a:rPr>
              <a:t>서울시 생활 </a:t>
            </a:r>
            <a:r>
              <a:rPr lang="ko-KR" altLang="en-US" b="1" dirty="0">
                <a:solidFill>
                  <a:srgbClr val="0038A8"/>
                </a:solidFill>
              </a:rPr>
              <a:t>인구</a:t>
            </a:r>
            <a:r>
              <a:rPr lang="ko-KR" altLang="en-US" dirty="0">
                <a:solidFill>
                  <a:srgbClr val="0038A8"/>
                </a:solidFill>
              </a:rPr>
              <a:t> </a:t>
            </a:r>
            <a:r>
              <a:rPr lang="ko-KR" altLang="en-US" b="1" dirty="0" smtClean="0">
                <a:solidFill>
                  <a:srgbClr val="0038A8"/>
                </a:solidFill>
              </a:rPr>
              <a:t>데이터</a:t>
            </a:r>
            <a:r>
              <a:rPr lang="ko-KR" altLang="en-US" dirty="0" smtClean="0">
                <a:solidFill>
                  <a:srgbClr val="5E5240"/>
                </a:solidFill>
              </a:rPr>
              <a:t>가 </a:t>
            </a:r>
            <a:r>
              <a:rPr lang="en-US" altLang="ko-KR" dirty="0">
                <a:solidFill>
                  <a:srgbClr val="5E5240"/>
                </a:solidFill>
              </a:rPr>
              <a:t>LTE </a:t>
            </a:r>
            <a:r>
              <a:rPr lang="ko-KR" altLang="en-US" dirty="0">
                <a:solidFill>
                  <a:srgbClr val="5E5240"/>
                </a:solidFill>
              </a:rPr>
              <a:t>시그널 </a:t>
            </a:r>
            <a:r>
              <a:rPr lang="ko-KR" altLang="en-US" dirty="0" smtClean="0">
                <a:solidFill>
                  <a:srgbClr val="5E5240"/>
                </a:solidFill>
              </a:rPr>
              <a:t>기반으로 </a:t>
            </a:r>
            <a:r>
              <a:rPr lang="ko-KR" altLang="en-US" dirty="0">
                <a:solidFill>
                  <a:srgbClr val="5E5240"/>
                </a:solidFill>
              </a:rPr>
              <a:t>생활 </a:t>
            </a:r>
            <a:r>
              <a:rPr lang="ko-KR" altLang="en-US" dirty="0" smtClean="0">
                <a:solidFill>
                  <a:srgbClr val="5E5240"/>
                </a:solidFill>
              </a:rPr>
              <a:t>인구 추정</a:t>
            </a:r>
            <a:r>
              <a:rPr lang="en-US" altLang="ko-KR" dirty="0" smtClean="0">
                <a:solidFill>
                  <a:srgbClr val="5E5240"/>
                </a:solidFill>
              </a:rPr>
              <a:t>, </a:t>
            </a:r>
            <a:r>
              <a:rPr lang="ko-KR" altLang="en-US" dirty="0" smtClean="0">
                <a:solidFill>
                  <a:srgbClr val="5E5240"/>
                </a:solidFill>
              </a:rPr>
              <a:t>거주지 </a:t>
            </a:r>
            <a:r>
              <a:rPr lang="ko-KR" altLang="en-US" dirty="0">
                <a:solidFill>
                  <a:srgbClr val="5E5240"/>
                </a:solidFill>
              </a:rPr>
              <a:t>기반 </a:t>
            </a:r>
            <a:r>
              <a:rPr lang="ko-KR" altLang="en-US" dirty="0" smtClean="0">
                <a:solidFill>
                  <a:srgbClr val="5E5240"/>
                </a:solidFill>
              </a:rPr>
              <a:t>데이터와 </a:t>
            </a:r>
            <a:r>
              <a:rPr lang="ko-KR" altLang="en-US" dirty="0">
                <a:solidFill>
                  <a:srgbClr val="5E5240"/>
                </a:solidFill>
              </a:rPr>
              <a:t>교차 </a:t>
            </a:r>
            <a:r>
              <a:rPr lang="ko-KR" altLang="en-US" dirty="0" smtClean="0">
                <a:solidFill>
                  <a:srgbClr val="5E5240"/>
                </a:solidFill>
              </a:rPr>
              <a:t>검증 보완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22513" y="3140036"/>
            <a:ext cx="11346025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E5240"/>
                </a:solidFill>
              </a:rPr>
              <a:t>업체</a:t>
            </a:r>
            <a:r>
              <a:rPr lang="en-US" altLang="ko-KR" dirty="0">
                <a:solidFill>
                  <a:srgbClr val="5E5240"/>
                </a:solidFill>
              </a:rPr>
              <a:t>, </a:t>
            </a:r>
            <a:r>
              <a:rPr lang="ko-KR" altLang="en-US" dirty="0">
                <a:solidFill>
                  <a:srgbClr val="5E5240"/>
                </a:solidFill>
              </a:rPr>
              <a:t>지역 상권의 </a:t>
            </a:r>
            <a:r>
              <a:rPr lang="ko-KR" altLang="en-US" b="1" dirty="0" smtClean="0">
                <a:solidFill>
                  <a:srgbClr val="0038A8"/>
                </a:solidFill>
              </a:rPr>
              <a:t>매출</a:t>
            </a:r>
            <a:r>
              <a:rPr lang="ko-KR" altLang="en-US" dirty="0" smtClean="0">
                <a:solidFill>
                  <a:srgbClr val="5E5240"/>
                </a:solidFill>
              </a:rPr>
              <a:t>을 실제데이터가 아닌 추정데이터를 사용 하였기 때문에 신뢰성 검증 필요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4640142" y="3992693"/>
            <a:ext cx="2768841" cy="582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 smtClean="0">
                <a:solidFill>
                  <a:srgbClr val="5E5240"/>
                </a:solidFill>
              </a:rPr>
              <a:t>- </a:t>
            </a:r>
            <a:r>
              <a:rPr lang="ko-KR" altLang="en-US" sz="2800" b="1" dirty="0" smtClean="0">
                <a:solidFill>
                  <a:srgbClr val="5E5240"/>
                </a:solidFill>
              </a:rPr>
              <a:t>감사합니다 </a:t>
            </a:r>
            <a:r>
              <a:rPr lang="en-US" altLang="ko-KR" sz="2800" b="1" dirty="0" smtClean="0">
                <a:solidFill>
                  <a:srgbClr val="5E5240"/>
                </a:solidFill>
              </a:rPr>
              <a:t>-</a:t>
            </a:r>
            <a:endParaRPr lang="ko-KR" altLang="en-US" sz="2800" b="1" dirty="0">
              <a:solidFill>
                <a:srgbClr val="5E5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0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723900" y="5117397"/>
            <a:ext cx="10744200" cy="1380085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723901" y="291053"/>
            <a:ext cx="27432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E5240"/>
                </a:solidFill>
              </a:rPr>
              <a:t>2</a:t>
            </a:r>
            <a:r>
              <a:rPr lang="en-US" altLang="ko-KR" sz="2400" b="1" dirty="0" smtClean="0">
                <a:solidFill>
                  <a:srgbClr val="5E5240"/>
                </a:solidFill>
              </a:rPr>
              <a:t>. </a:t>
            </a:r>
            <a:r>
              <a:rPr lang="ko-KR" altLang="en-US" sz="2400" b="1" dirty="0">
                <a:solidFill>
                  <a:srgbClr val="5E5240"/>
                </a:solidFill>
              </a:rPr>
              <a:t>프로젝트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소개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23900" y="1733959"/>
            <a:ext cx="10744200" cy="3241041"/>
            <a:chOff x="609600" y="2232842"/>
            <a:chExt cx="10744200" cy="2946400"/>
          </a:xfrm>
        </p:grpSpPr>
        <p:sp>
          <p:nvSpPr>
            <p:cNvPr id="14" name="직사각형 13"/>
            <p:cNvSpPr/>
            <p:nvPr/>
          </p:nvSpPr>
          <p:spPr>
            <a:xfrm>
              <a:off x="609600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51881" y="2232842"/>
              <a:ext cx="5201919" cy="2946400"/>
            </a:xfrm>
            <a:prstGeom prst="rect">
              <a:avLst/>
            </a:prstGeom>
            <a:noFill/>
            <a:ln>
              <a:solidFill>
                <a:srgbClr val="5E5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74072" y="4657697"/>
            <a:ext cx="43861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국내 자영업의 </a:t>
            </a:r>
            <a:r>
              <a:rPr lang="ko-KR" altLang="en-US" sz="1400" dirty="0" err="1">
                <a:solidFill>
                  <a:srgbClr val="5E5240"/>
                </a:solidFill>
              </a:rPr>
              <a:t>폐업률</a:t>
            </a:r>
            <a:r>
              <a:rPr lang="ko-KR" altLang="en-US" sz="1400" dirty="0">
                <a:solidFill>
                  <a:srgbClr val="5E5240"/>
                </a:solidFill>
              </a:rPr>
              <a:t> 결정요인 분석 </a:t>
            </a:r>
            <a:r>
              <a:rPr lang="en-US" altLang="ko-KR" sz="1400" dirty="0">
                <a:solidFill>
                  <a:srgbClr val="5E5240"/>
                </a:solidFill>
              </a:rPr>
              <a:t>/ </a:t>
            </a:r>
            <a:r>
              <a:rPr lang="ko-KR" altLang="en-US" sz="1400" dirty="0" err="1">
                <a:solidFill>
                  <a:srgbClr val="5E5240"/>
                </a:solidFill>
              </a:rPr>
              <a:t>남윤미</a:t>
            </a:r>
            <a:endParaRPr lang="ko-KR" altLang="en-US" sz="1400" dirty="0">
              <a:solidFill>
                <a:srgbClr val="5E524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1791" y="4657697"/>
            <a:ext cx="4386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5E5240"/>
                </a:solidFill>
              </a:rPr>
              <a:t>출처 : 국내 자영업의 </a:t>
            </a:r>
            <a:r>
              <a:rPr lang="ko-KR" altLang="en-US" sz="1400" dirty="0" err="1">
                <a:solidFill>
                  <a:srgbClr val="5E5240"/>
                </a:solidFill>
              </a:rPr>
              <a:t>폐업률</a:t>
            </a:r>
            <a:r>
              <a:rPr lang="ko-KR" altLang="en-US" sz="1400" dirty="0">
                <a:solidFill>
                  <a:srgbClr val="5E5240"/>
                </a:solidFill>
              </a:rPr>
              <a:t> 결정요인 분석 </a:t>
            </a:r>
            <a:r>
              <a:rPr lang="en-US" altLang="ko-KR" sz="1400" dirty="0">
                <a:solidFill>
                  <a:srgbClr val="5E5240"/>
                </a:solidFill>
              </a:rPr>
              <a:t>/ </a:t>
            </a:r>
            <a:r>
              <a:rPr lang="ko-KR" altLang="en-US" sz="1400" dirty="0" err="1">
                <a:solidFill>
                  <a:srgbClr val="5E5240"/>
                </a:solidFill>
              </a:rPr>
              <a:t>남윤미</a:t>
            </a:r>
            <a:endParaRPr lang="ko-KR" altLang="en-US" sz="1400" dirty="0">
              <a:solidFill>
                <a:srgbClr val="5E524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8473" y="5405533"/>
            <a:ext cx="873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폐업률에</a:t>
            </a:r>
            <a:r>
              <a:rPr lang="ko-KR" altLang="en-US" b="1" dirty="0">
                <a:solidFill>
                  <a:schemeClr val="bg1"/>
                </a:solidFill>
              </a:rPr>
              <a:t> 미치는 영향은 크게 경기 반영 요소 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ko-KR" altLang="en-US" b="1" dirty="0" err="1">
                <a:solidFill>
                  <a:schemeClr val="bg1"/>
                </a:solidFill>
              </a:rPr>
              <a:t>비용관련</a:t>
            </a:r>
            <a:r>
              <a:rPr lang="ko-KR" altLang="en-US" b="1" dirty="0">
                <a:solidFill>
                  <a:schemeClr val="bg1"/>
                </a:solidFill>
              </a:rPr>
              <a:t> 요소 등으로 나눌 수 있음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900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266181" y="1002253"/>
            <a:ext cx="5201919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171866" y="1120292"/>
            <a:ext cx="4305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rgbClr val="5E5240"/>
                </a:solidFill>
              </a:rPr>
              <a:t>[</a:t>
            </a:r>
            <a:r>
              <a:rPr lang="ko-KR" altLang="en-US" b="1" dirty="0" err="1">
                <a:solidFill>
                  <a:srgbClr val="5E5240"/>
                </a:solidFill>
              </a:rPr>
              <a:t>폐업률에</a:t>
            </a:r>
            <a:r>
              <a:rPr lang="ko-KR" altLang="en-US" b="1" dirty="0">
                <a:solidFill>
                  <a:srgbClr val="5E5240"/>
                </a:solidFill>
              </a:rPr>
              <a:t> 미치는 요소</a:t>
            </a:r>
            <a:r>
              <a:rPr lang="en-US" altLang="ko-KR" b="1" dirty="0">
                <a:solidFill>
                  <a:srgbClr val="5E5240"/>
                </a:solidFill>
              </a:rPr>
              <a:t>]</a:t>
            </a:r>
            <a:r>
              <a:rPr lang="ko-KR" altLang="en-US" b="1" dirty="0">
                <a:solidFill>
                  <a:srgbClr val="5E5240"/>
                </a:solidFill>
              </a:rPr>
              <a:t> </a:t>
            </a:r>
            <a:r>
              <a:rPr lang="ko-KR" altLang="en-US" b="1" dirty="0">
                <a:solidFill>
                  <a:srgbClr val="821C1C"/>
                </a:solidFill>
              </a:rPr>
              <a:t>경기 반영 요소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755825" y="1140930"/>
            <a:ext cx="4222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rgbClr val="5E5240"/>
                </a:solidFill>
              </a:rPr>
              <a:t>[</a:t>
            </a:r>
            <a:r>
              <a:rPr lang="ko-KR" altLang="en-US" b="1" dirty="0" err="1">
                <a:solidFill>
                  <a:srgbClr val="5E5240"/>
                </a:solidFill>
              </a:rPr>
              <a:t>폐업률에</a:t>
            </a:r>
            <a:r>
              <a:rPr lang="ko-KR" altLang="en-US" b="1" dirty="0">
                <a:solidFill>
                  <a:srgbClr val="5E5240"/>
                </a:solidFill>
              </a:rPr>
              <a:t> 미치는 요소</a:t>
            </a:r>
            <a:r>
              <a:rPr lang="en-US" altLang="ko-KR" b="1" dirty="0">
                <a:solidFill>
                  <a:srgbClr val="5E5240"/>
                </a:solidFill>
              </a:rPr>
              <a:t>]</a:t>
            </a:r>
            <a:r>
              <a:rPr lang="ko-KR" altLang="en-US" b="1" dirty="0">
                <a:solidFill>
                  <a:srgbClr val="5E5240"/>
                </a:solidFill>
              </a:rPr>
              <a:t> </a:t>
            </a:r>
            <a:r>
              <a:rPr lang="ko-KR" altLang="en-US" b="1" dirty="0">
                <a:solidFill>
                  <a:srgbClr val="821C1C"/>
                </a:solidFill>
              </a:rPr>
              <a:t>비용 관련 요소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329761" y="2795319"/>
            <a:ext cx="1779270" cy="1809238"/>
          </a:xfrm>
          <a:prstGeom prst="ellipse">
            <a:avLst/>
          </a:prstGeom>
          <a:solidFill>
            <a:srgbClr val="821C1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지역 내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총생산</a:t>
            </a:r>
          </a:p>
        </p:txBody>
      </p:sp>
      <p:sp>
        <p:nvSpPr>
          <p:cNvPr id="34" name="타원 33"/>
          <p:cNvSpPr/>
          <p:nvPr/>
        </p:nvSpPr>
        <p:spPr>
          <a:xfrm>
            <a:off x="3604859" y="2795319"/>
            <a:ext cx="1779270" cy="1809238"/>
          </a:xfrm>
          <a:prstGeom prst="ellipse">
            <a:avLst/>
          </a:prstGeom>
          <a:solidFill>
            <a:srgbClr val="821C1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2">
                    <a:lumMod val="25000"/>
                  </a:schemeClr>
                </a:solidFill>
              </a:rPr>
              <a:t>지역인구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bg2">
                    <a:lumMod val="25000"/>
                  </a:schemeClr>
                </a:solidFill>
              </a:rPr>
              <a:t>인구증감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430544" y="1849902"/>
            <a:ext cx="1779270" cy="1809238"/>
          </a:xfrm>
          <a:prstGeom prst="ellipse">
            <a:avLst/>
          </a:prstGeom>
          <a:solidFill>
            <a:srgbClr val="821C1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소비자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물가지수</a:t>
            </a:r>
          </a:p>
        </p:txBody>
      </p:sp>
      <p:sp>
        <p:nvSpPr>
          <p:cNvPr id="36" name="타원 35"/>
          <p:cNvSpPr/>
          <p:nvPr/>
        </p:nvSpPr>
        <p:spPr>
          <a:xfrm>
            <a:off x="7179453" y="2444814"/>
            <a:ext cx="1836663" cy="186759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bg2">
                    <a:lumMod val="25000"/>
                  </a:schemeClr>
                </a:solidFill>
              </a:rPr>
              <a:t>임대료</a:t>
            </a:r>
          </a:p>
        </p:txBody>
      </p:sp>
      <p:sp>
        <p:nvSpPr>
          <p:cNvPr id="37" name="타원 36"/>
          <p:cNvSpPr/>
          <p:nvPr/>
        </p:nvSpPr>
        <p:spPr>
          <a:xfrm>
            <a:off x="8535513" y="2444814"/>
            <a:ext cx="1836663" cy="186759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대출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이자율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976154" y="5843683"/>
            <a:ext cx="8239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지역내 경기 및 임대료 등의 항목은 필연적으로 </a:t>
            </a:r>
            <a:r>
              <a:rPr lang="ko-KR" altLang="en-US" b="1" dirty="0" err="1">
                <a:solidFill>
                  <a:schemeClr val="bg1"/>
                </a:solidFill>
              </a:rPr>
              <a:t>업장의</a:t>
            </a:r>
            <a:r>
              <a:rPr lang="ko-KR" altLang="en-US" b="1" dirty="0">
                <a:solidFill>
                  <a:schemeClr val="bg1"/>
                </a:solidFill>
              </a:rPr>
              <a:t> 입지와 결부 되어 있음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 21"/>
          <p:cNvCxnSpPr>
            <a:stCxn id="9" idx="3"/>
          </p:cNvCxnSpPr>
          <p:nvPr/>
        </p:nvCxnSpPr>
        <p:spPr>
          <a:xfrm>
            <a:off x="3467101" y="646653"/>
            <a:ext cx="8049339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08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74" y="1437559"/>
            <a:ext cx="4435249" cy="490891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033271" y="1738323"/>
            <a:ext cx="3326097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484173" y="1835968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뉴스검색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972981" y="2497897"/>
            <a:ext cx="63374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5240"/>
                </a:solidFill>
              </a:rPr>
              <a:t>뉴스를 검색하여 대량의 데이터</a:t>
            </a:r>
            <a:r>
              <a:rPr lang="ko-KR" altLang="en-US" dirty="0" smtClean="0">
                <a:solidFill>
                  <a:srgbClr val="5E5240"/>
                </a:solidFill>
              </a:rPr>
              <a:t>를 통해 </a:t>
            </a:r>
            <a:endParaRPr lang="en-US" altLang="ko-KR" dirty="0" smtClean="0">
              <a:solidFill>
                <a:srgbClr val="5E5240"/>
              </a:solidFill>
            </a:endParaRPr>
          </a:p>
          <a:p>
            <a:r>
              <a:rPr lang="ko-KR" altLang="en-US" b="1" dirty="0" smtClean="0">
                <a:solidFill>
                  <a:srgbClr val="5E5240"/>
                </a:solidFill>
              </a:rPr>
              <a:t>창업</a:t>
            </a:r>
            <a:r>
              <a:rPr lang="en-US" altLang="ko-KR" b="1" dirty="0" smtClean="0">
                <a:solidFill>
                  <a:srgbClr val="5E5240"/>
                </a:solidFill>
              </a:rPr>
              <a:t>/ </a:t>
            </a:r>
            <a:r>
              <a:rPr lang="ko-KR" altLang="en-US" b="1" dirty="0" smtClean="0">
                <a:solidFill>
                  <a:srgbClr val="5E5240"/>
                </a:solidFill>
              </a:rPr>
              <a:t>치킨 </a:t>
            </a:r>
            <a:r>
              <a:rPr lang="ko-KR" altLang="en-US" dirty="0" smtClean="0">
                <a:solidFill>
                  <a:srgbClr val="5E5240"/>
                </a:solidFill>
              </a:rPr>
              <a:t>에 대한 검색어로</a:t>
            </a:r>
            <a:r>
              <a:rPr lang="en-US" altLang="ko-KR" dirty="0" smtClean="0">
                <a:solidFill>
                  <a:srgbClr val="5E5240"/>
                </a:solidFill>
              </a:rPr>
              <a:t>, </a:t>
            </a:r>
            <a:r>
              <a:rPr lang="ko-KR" altLang="en-US" dirty="0" smtClean="0">
                <a:solidFill>
                  <a:srgbClr val="5E5240"/>
                </a:solidFill>
              </a:rPr>
              <a:t>시장의 트렌드를 분석함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033271" y="3234105"/>
            <a:ext cx="3326097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599590" y="333334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크롤링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1026" name="Picture 2" descr="&quot;The Fish-Footman began by producing from under his arm a great letter, nearly as large as himself.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4182595"/>
            <a:ext cx="1827957" cy="218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7852520" y="4182595"/>
            <a:ext cx="34385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5E5240"/>
                </a:solidFill>
              </a:rPr>
              <a:t>BeautifulSoup</a:t>
            </a:r>
            <a:r>
              <a:rPr lang="ko-KR" altLang="en-US" dirty="0" smtClean="0">
                <a:solidFill>
                  <a:srgbClr val="5E5240"/>
                </a:solidFill>
              </a:rPr>
              <a:t>을 이용한 크롤링</a:t>
            </a:r>
            <a:endParaRPr lang="ko-KR" altLang="en-US" dirty="0">
              <a:solidFill>
                <a:srgbClr val="5E524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2520" y="4814435"/>
            <a:ext cx="3707390" cy="1554712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723901" y="291053"/>
            <a:ext cx="56769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3.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수집 및 정제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거시적 관점 </a:t>
            </a:r>
            <a:r>
              <a:rPr lang="en-US" altLang="ko-KR" sz="1800" dirty="0" smtClean="0">
                <a:solidFill>
                  <a:srgbClr val="5E5240"/>
                </a:solidFill>
              </a:rPr>
              <a:t>/ </a:t>
            </a:r>
            <a:r>
              <a:rPr lang="ko-KR" altLang="en-US" sz="1800" dirty="0" smtClean="0">
                <a:solidFill>
                  <a:srgbClr val="5E5240"/>
                </a:solidFill>
              </a:rPr>
              <a:t>뉴스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3900" y="1223493"/>
            <a:ext cx="4856797" cy="5273990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24563" y="646653"/>
            <a:ext cx="5491877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05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23900" y="5702765"/>
            <a:ext cx="10744200" cy="794717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264230" y="5740865"/>
            <a:ext cx="74149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</a:rPr>
              <a:t>날짜 </a:t>
            </a:r>
            <a:r>
              <a:rPr lang="en-US" altLang="ko-KR" sz="1600" dirty="0" smtClean="0">
                <a:solidFill>
                  <a:schemeClr val="bg1"/>
                </a:solidFill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</a:rPr>
              <a:t>제목 </a:t>
            </a:r>
            <a:r>
              <a:rPr lang="en-US" altLang="ko-KR" sz="1600" dirty="0" smtClean="0">
                <a:solidFill>
                  <a:schemeClr val="bg1"/>
                </a:solidFill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</a:rPr>
              <a:t>언론사 </a:t>
            </a:r>
            <a:r>
              <a:rPr lang="en-US" altLang="ko-KR" sz="1600" dirty="0" smtClean="0">
                <a:solidFill>
                  <a:schemeClr val="bg1"/>
                </a:solidFill>
              </a:rPr>
              <a:t>/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전체기사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/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링크순으로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전체분석</a:t>
            </a:r>
            <a:r>
              <a:rPr lang="en-US" altLang="ko-KR" sz="1600" dirty="0" smtClean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89" y="1489599"/>
            <a:ext cx="10329621" cy="37051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3900" y="1223493"/>
            <a:ext cx="10744200" cy="4262907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264230" y="6092108"/>
            <a:ext cx="7414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뉴스 기사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크롤링</a:t>
            </a:r>
            <a:r>
              <a:rPr lang="ko-KR" altLang="en-US" b="1" dirty="0" smtClean="0">
                <a:solidFill>
                  <a:schemeClr val="bg1"/>
                </a:solidFill>
              </a:rPr>
              <a:t> 결과 치킨에 관해서 유의미한 데이터 존재 하지 않음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723901" y="291053"/>
            <a:ext cx="56769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3.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수집 및 정제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거시적 관점 </a:t>
            </a:r>
            <a:r>
              <a:rPr lang="en-US" altLang="ko-KR" sz="1800" dirty="0" smtClean="0">
                <a:solidFill>
                  <a:srgbClr val="5E5240"/>
                </a:solidFill>
              </a:rPr>
              <a:t>/ </a:t>
            </a:r>
            <a:r>
              <a:rPr lang="ko-KR" altLang="en-US" sz="1800" dirty="0" smtClean="0">
                <a:solidFill>
                  <a:srgbClr val="5E5240"/>
                </a:solidFill>
              </a:rPr>
              <a:t>뉴스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024563" y="646653"/>
            <a:ext cx="5491877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67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23900" y="1223493"/>
            <a:ext cx="4856797" cy="5273990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024563" y="1223493"/>
            <a:ext cx="3326097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60049" y="1321138"/>
            <a:ext cx="133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5E5240"/>
                </a:solidFill>
              </a:rPr>
              <a:t>블로그검색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24563" y="1987317"/>
            <a:ext cx="5691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5E5240"/>
                </a:solidFill>
              </a:rPr>
              <a:t>블로그 제목 </a:t>
            </a:r>
            <a:r>
              <a:rPr lang="en-US" altLang="ko-KR" dirty="0" smtClean="0">
                <a:solidFill>
                  <a:srgbClr val="5E5240"/>
                </a:solidFill>
              </a:rPr>
              <a:t>+ </a:t>
            </a:r>
            <a:r>
              <a:rPr lang="ko-KR" altLang="en-US" dirty="0" smtClean="0">
                <a:solidFill>
                  <a:srgbClr val="5E5240"/>
                </a:solidFill>
              </a:rPr>
              <a:t>내용 </a:t>
            </a:r>
            <a:r>
              <a:rPr lang="ko-KR" altLang="en-US" dirty="0" err="1" smtClean="0">
                <a:solidFill>
                  <a:srgbClr val="5E5240"/>
                </a:solidFill>
              </a:rPr>
              <a:t>크롤링</a:t>
            </a:r>
            <a:r>
              <a:rPr lang="en-US" altLang="ko-KR" dirty="0" smtClean="0">
                <a:solidFill>
                  <a:srgbClr val="5E5240"/>
                </a:solidFill>
              </a:rPr>
              <a:t>, </a:t>
            </a:r>
            <a:r>
              <a:rPr lang="ko-KR" altLang="en-US" dirty="0" smtClean="0">
                <a:solidFill>
                  <a:srgbClr val="5E5240"/>
                </a:solidFill>
              </a:rPr>
              <a:t>빈도 개수 </a:t>
            </a:r>
            <a:r>
              <a:rPr lang="en-US" altLang="ko-KR" dirty="0" smtClean="0">
                <a:solidFill>
                  <a:srgbClr val="5E5240"/>
                </a:solidFill>
              </a:rPr>
              <a:t>15</a:t>
            </a:r>
            <a:r>
              <a:rPr lang="ko-KR" altLang="en-US" dirty="0" smtClean="0">
                <a:solidFill>
                  <a:srgbClr val="5E5240"/>
                </a:solidFill>
              </a:rPr>
              <a:t>개로 추출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24563" y="2719275"/>
            <a:ext cx="3326097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434589" y="2818516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5E5240"/>
                </a:solidFill>
              </a:rPr>
              <a:t>빈도 계산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024563" y="3483099"/>
            <a:ext cx="4830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5E5240"/>
                </a:solidFill>
              </a:rPr>
              <a:t>빈도를 추출하여 빠르게 중요 </a:t>
            </a:r>
            <a:r>
              <a:rPr lang="ko-KR" altLang="en-US" dirty="0" smtClean="0">
                <a:solidFill>
                  <a:srgbClr val="5E5240"/>
                </a:solidFill>
              </a:rPr>
              <a:t>단어 선별 가능</a:t>
            </a:r>
            <a:endParaRPr lang="ko-KR" altLang="en-US" dirty="0">
              <a:solidFill>
                <a:srgbClr val="5E5240"/>
              </a:solidFill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723901" y="291053"/>
            <a:ext cx="56769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3.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수집 및 정제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거시적 관점 </a:t>
            </a:r>
            <a:r>
              <a:rPr lang="en-US" altLang="ko-KR" sz="1800" dirty="0" smtClean="0">
                <a:solidFill>
                  <a:srgbClr val="5E5240"/>
                </a:solidFill>
              </a:rPr>
              <a:t>/ </a:t>
            </a:r>
            <a:r>
              <a:rPr lang="ko-KR" altLang="en-US" sz="1800" dirty="0" smtClean="0">
                <a:solidFill>
                  <a:srgbClr val="5E5240"/>
                </a:solidFill>
              </a:rPr>
              <a:t>블로그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6096000" y="646653"/>
            <a:ext cx="542044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43" y="1472248"/>
            <a:ext cx="4504510" cy="477648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3" y="4061326"/>
            <a:ext cx="3326097" cy="25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2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723900" y="997766"/>
            <a:ext cx="10792540" cy="593029"/>
          </a:xfrm>
          <a:prstGeom prst="rect">
            <a:avLst/>
          </a:prstGeom>
          <a:solidFill>
            <a:srgbClr val="5E524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578112" y="1109614"/>
            <a:ext cx="2819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E5240"/>
                </a:solidFill>
              </a:rPr>
              <a:t>치킨 브랜드 순위 확인</a:t>
            </a:r>
            <a:endParaRPr lang="en-US" altLang="ko-KR" b="1" dirty="0" smtClean="0">
              <a:solidFill>
                <a:srgbClr val="5E524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60" y="1781689"/>
            <a:ext cx="4845958" cy="457943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251196" y="5326743"/>
            <a:ext cx="5216904" cy="1082109"/>
          </a:xfrm>
          <a:prstGeom prst="rect">
            <a:avLst/>
          </a:prstGeom>
          <a:solidFill>
            <a:srgbClr val="5E5240"/>
          </a:solidFill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확실히 </a:t>
            </a:r>
            <a:r>
              <a:rPr lang="ko-KR" altLang="en-US" b="1" dirty="0" err="1" smtClean="0"/>
              <a:t>교촌치킨</a:t>
            </a:r>
            <a:r>
              <a:rPr lang="ko-KR" altLang="en-US" dirty="0" err="1" smtClean="0"/>
              <a:t>이</a:t>
            </a:r>
            <a:r>
              <a:rPr lang="ko-KR" altLang="en-US" dirty="0" smtClean="0"/>
              <a:t> 트렌드의 선두주자라고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볼 수 있지만 과연 서울지역에서도 그럴지는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분석을 진행해봐야 알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24" y="2110850"/>
            <a:ext cx="5110048" cy="265019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23900" y="1733958"/>
            <a:ext cx="5264150" cy="4674893"/>
          </a:xfrm>
          <a:prstGeom prst="rect">
            <a:avLst/>
          </a:prstGeom>
          <a:noFill/>
          <a:ln>
            <a:solidFill>
              <a:srgbClr val="5E5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251196" y="4764731"/>
            <a:ext cx="5163476" cy="251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988466"/>
                </a:solidFill>
              </a:rPr>
              <a:t>* </a:t>
            </a:r>
            <a:r>
              <a:rPr lang="ko-KR" altLang="en-US" sz="1200" dirty="0" smtClean="0">
                <a:solidFill>
                  <a:srgbClr val="988466"/>
                </a:solidFill>
              </a:rPr>
              <a:t>직관적으로 </a:t>
            </a:r>
            <a:r>
              <a:rPr lang="ko-KR" altLang="en-US" sz="1200" dirty="0">
                <a:solidFill>
                  <a:srgbClr val="988466"/>
                </a:solidFill>
              </a:rPr>
              <a:t>중요 </a:t>
            </a:r>
            <a:r>
              <a:rPr lang="ko-KR" altLang="en-US" sz="1200" dirty="0" smtClean="0">
                <a:solidFill>
                  <a:srgbClr val="988466"/>
                </a:solidFill>
              </a:rPr>
              <a:t>키워드를  파악 </a:t>
            </a:r>
            <a:r>
              <a:rPr lang="ko-KR" altLang="en-US" sz="1200" dirty="0">
                <a:solidFill>
                  <a:srgbClr val="988466"/>
                </a:solidFill>
              </a:rPr>
              <a:t>할 수 </a:t>
            </a:r>
            <a:r>
              <a:rPr lang="ko-KR" altLang="en-US" sz="1200" dirty="0" smtClean="0">
                <a:solidFill>
                  <a:srgbClr val="988466"/>
                </a:solidFill>
              </a:rPr>
              <a:t>있는 워드 </a:t>
            </a:r>
            <a:r>
              <a:rPr lang="ko-KR" altLang="en-US" sz="1200" dirty="0" err="1">
                <a:solidFill>
                  <a:srgbClr val="988466"/>
                </a:solidFill>
              </a:rPr>
              <a:t>클라우드</a:t>
            </a:r>
            <a:r>
              <a:rPr lang="ko-KR" altLang="en-US" sz="1200" dirty="0">
                <a:solidFill>
                  <a:srgbClr val="988466"/>
                </a:solidFill>
              </a:rPr>
              <a:t> </a:t>
            </a:r>
            <a:r>
              <a:rPr lang="ko-KR" altLang="en-US" sz="1200" dirty="0" smtClean="0">
                <a:solidFill>
                  <a:srgbClr val="988466"/>
                </a:solidFill>
              </a:rPr>
              <a:t>분석 진행</a:t>
            </a:r>
            <a:endParaRPr lang="ko-KR" altLang="en-US" sz="1200" dirty="0">
              <a:solidFill>
                <a:srgbClr val="988466"/>
              </a:solidFill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723901" y="291053"/>
            <a:ext cx="56769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>
                <a:solidFill>
                  <a:srgbClr val="5E5240"/>
                </a:solidFill>
              </a:rPr>
              <a:t>3. </a:t>
            </a:r>
            <a:r>
              <a:rPr lang="ko-KR" altLang="en-US" sz="2400" b="1" dirty="0" smtClean="0">
                <a:solidFill>
                  <a:srgbClr val="5E5240"/>
                </a:solidFill>
              </a:rPr>
              <a:t>수집 및 정제 과정 </a:t>
            </a:r>
            <a:r>
              <a:rPr lang="ko-KR" altLang="en-US" sz="1800" dirty="0" smtClean="0">
                <a:solidFill>
                  <a:srgbClr val="5E5240"/>
                </a:solidFill>
              </a:rPr>
              <a:t>거시적 관점 </a:t>
            </a:r>
            <a:r>
              <a:rPr lang="en-US" altLang="ko-KR" sz="1800" dirty="0" smtClean="0">
                <a:solidFill>
                  <a:srgbClr val="5E5240"/>
                </a:solidFill>
              </a:rPr>
              <a:t>/ </a:t>
            </a:r>
            <a:r>
              <a:rPr lang="ko-KR" altLang="en-US" sz="1800" dirty="0" smtClean="0">
                <a:solidFill>
                  <a:srgbClr val="5E5240"/>
                </a:solidFill>
              </a:rPr>
              <a:t>블로그</a:t>
            </a:r>
            <a:endParaRPr lang="ko-KR" altLang="en-US" sz="1800" b="1" dirty="0">
              <a:solidFill>
                <a:srgbClr val="5E524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096000" y="646653"/>
            <a:ext cx="5420440" cy="0"/>
          </a:xfrm>
          <a:prstGeom prst="line">
            <a:avLst/>
          </a:prstGeom>
          <a:ln w="34925">
            <a:solidFill>
              <a:srgbClr val="5E52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08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2321</TotalTime>
  <Words>1913</Words>
  <Application>Microsoft Office PowerPoint</Application>
  <PresentationFormat>와이드스크린</PresentationFormat>
  <Paragraphs>358</Paragraphs>
  <Slides>43</Slides>
  <Notes>20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Lim Kate</dc:creator>
  <cp:lastModifiedBy>kms</cp:lastModifiedBy>
  <cp:revision>179</cp:revision>
  <dcterms:created xsi:type="dcterms:W3CDTF">2021-10-27T01:45:52Z</dcterms:created>
  <dcterms:modified xsi:type="dcterms:W3CDTF">2021-12-20T06:00:49Z</dcterms:modified>
</cp:coreProperties>
</file>